
<file path=[Content_Types].xml><?xml version="1.0" encoding="utf-8"?>
<Types xmlns="http://schemas.openxmlformats.org/package/2006/content-types">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50"/>
  </p:notesMasterIdLst>
  <p:sldIdLst>
    <p:sldId id="256" r:id="rId2"/>
    <p:sldId id="318" r:id="rId3"/>
    <p:sldId id="316" r:id="rId4"/>
    <p:sldId id="317" r:id="rId5"/>
    <p:sldId id="336" r:id="rId6"/>
    <p:sldId id="337" r:id="rId7"/>
    <p:sldId id="366" r:id="rId8"/>
    <p:sldId id="335" r:id="rId9"/>
    <p:sldId id="326" r:id="rId10"/>
    <p:sldId id="325" r:id="rId11"/>
    <p:sldId id="407" r:id="rId12"/>
    <p:sldId id="330" r:id="rId13"/>
    <p:sldId id="333" r:id="rId14"/>
    <p:sldId id="331" r:id="rId15"/>
    <p:sldId id="367" r:id="rId16"/>
    <p:sldId id="405" r:id="rId17"/>
    <p:sldId id="368" r:id="rId18"/>
    <p:sldId id="389" r:id="rId19"/>
    <p:sldId id="359" r:id="rId20"/>
    <p:sldId id="360" r:id="rId21"/>
    <p:sldId id="376" r:id="rId22"/>
    <p:sldId id="402" r:id="rId23"/>
    <p:sldId id="361" r:id="rId24"/>
    <p:sldId id="373" r:id="rId25"/>
    <p:sldId id="398" r:id="rId26"/>
    <p:sldId id="370" r:id="rId27"/>
    <p:sldId id="371" r:id="rId28"/>
    <p:sldId id="348" r:id="rId29"/>
    <p:sldId id="377" r:id="rId30"/>
    <p:sldId id="399" r:id="rId31"/>
    <p:sldId id="334" r:id="rId32"/>
    <p:sldId id="328" r:id="rId33"/>
    <p:sldId id="400" r:id="rId34"/>
    <p:sldId id="342" r:id="rId35"/>
    <p:sldId id="356" r:id="rId36"/>
    <p:sldId id="408" r:id="rId37"/>
    <p:sldId id="409" r:id="rId38"/>
    <p:sldId id="395" r:id="rId39"/>
    <p:sldId id="388" r:id="rId40"/>
    <p:sldId id="394" r:id="rId41"/>
    <p:sldId id="396" r:id="rId42"/>
    <p:sldId id="401" r:id="rId43"/>
    <p:sldId id="346" r:id="rId44"/>
    <p:sldId id="364" r:id="rId45"/>
    <p:sldId id="374" r:id="rId46"/>
    <p:sldId id="351" r:id="rId47"/>
    <p:sldId id="349" r:id="rId48"/>
    <p:sldId id="365" r:id="rId49"/>
  </p:sldIdLst>
  <p:sldSz cx="4610100" cy="3460750"/>
  <p:notesSz cx="4610100" cy="346075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418"/>
    <p:restoredTop sz="94709"/>
  </p:normalViewPr>
  <p:slideViewPr>
    <p:cSldViewPr>
      <p:cViewPr varScale="1">
        <p:scale>
          <a:sx n="230" d="100"/>
          <a:sy n="230" d="100"/>
        </p:scale>
        <p:origin x="184" y="368"/>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1997075" cy="1730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2611438" y="0"/>
            <a:ext cx="1997075" cy="173038"/>
          </a:xfrm>
          <a:prstGeom prst="rect">
            <a:avLst/>
          </a:prstGeom>
        </p:spPr>
        <p:txBody>
          <a:bodyPr vert="horz" lIns="91440" tIns="45720" rIns="91440" bIns="45720" rtlCol="0"/>
          <a:lstStyle>
            <a:lvl1pPr algn="r">
              <a:defRPr sz="1200"/>
            </a:lvl1pPr>
          </a:lstStyle>
          <a:p>
            <a:fld id="{D0BB860B-90DA-7E4A-AC4C-51F70EA0A13C}" type="datetimeFigureOut">
              <a:rPr lang="en-US" smtClean="0"/>
              <a:t>8/7/19</a:t>
            </a:fld>
            <a:endParaRPr lang="en-US"/>
          </a:p>
        </p:txBody>
      </p:sp>
      <p:sp>
        <p:nvSpPr>
          <p:cNvPr id="4" name="Slide Image Placeholder 3"/>
          <p:cNvSpPr>
            <a:spLocks noGrp="1" noRot="1" noChangeAspect="1"/>
          </p:cNvSpPr>
          <p:nvPr>
            <p:ph type="sldImg" idx="2"/>
          </p:nvPr>
        </p:nvSpPr>
        <p:spPr>
          <a:xfrm>
            <a:off x="1527175" y="433388"/>
            <a:ext cx="1555750" cy="1166812"/>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460375" y="1665288"/>
            <a:ext cx="3689350" cy="1363662"/>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3287713"/>
            <a:ext cx="1997075" cy="17303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2611438" y="3287713"/>
            <a:ext cx="1997075" cy="173037"/>
          </a:xfrm>
          <a:prstGeom prst="rect">
            <a:avLst/>
          </a:prstGeom>
        </p:spPr>
        <p:txBody>
          <a:bodyPr vert="horz" lIns="91440" tIns="45720" rIns="91440" bIns="45720" rtlCol="0" anchor="b"/>
          <a:lstStyle>
            <a:lvl1pPr algn="r">
              <a:defRPr sz="1200"/>
            </a:lvl1pPr>
          </a:lstStyle>
          <a:p>
            <a:fld id="{7C8FFDA5-C949-0B40-839A-B691249BE635}" type="slidenum">
              <a:rPr lang="en-US" smtClean="0"/>
              <a:t>‹#›</a:t>
            </a:fld>
            <a:endParaRPr lang="en-US"/>
          </a:p>
        </p:txBody>
      </p:sp>
    </p:spTree>
    <p:extLst>
      <p:ext uri="{BB962C8B-B14F-4D97-AF65-F5344CB8AC3E}">
        <p14:creationId xmlns:p14="http://schemas.microsoft.com/office/powerpoint/2010/main" val="28616087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345757" y="1072832"/>
            <a:ext cx="3918585" cy="726757"/>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691515" y="1938020"/>
            <a:ext cx="3227070" cy="865187"/>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defRPr sz="600" b="0" i="0">
                <a:solidFill>
                  <a:srgbClr val="A9A37D"/>
                </a:solidFill>
                <a:latin typeface="Arial"/>
                <a:cs typeface="Arial"/>
              </a:defRPr>
            </a:lvl1pPr>
          </a:lstStyle>
          <a:p>
            <a:pPr marL="12700">
              <a:lnSpc>
                <a:spcPct val="100000"/>
              </a:lnSpc>
              <a:spcBef>
                <a:spcPts val="190"/>
              </a:spcBef>
            </a:pPr>
            <a:r>
              <a:rPr lang="en-US" spc="-20"/>
              <a:t>3/8/18         HPC Job Submission</a:t>
            </a:r>
            <a:endParaRPr spc="-20" dirty="0"/>
          </a:p>
        </p:txBody>
      </p:sp>
      <p:sp>
        <p:nvSpPr>
          <p:cNvPr id="5" name="Holder 5"/>
          <p:cNvSpPr>
            <a:spLocks noGrp="1"/>
          </p:cNvSpPr>
          <p:nvPr>
            <p:ph type="dt" sz="half" idx="6"/>
          </p:nvPr>
        </p:nvSpPr>
        <p:spPr/>
        <p:txBody>
          <a:bodyPr lIns="0" tIns="0" rIns="0" bIns="0"/>
          <a:lstStyle>
            <a:lvl1pPr>
              <a:defRPr sz="600" b="0" i="0">
                <a:solidFill>
                  <a:srgbClr val="A9A37D"/>
                </a:solidFill>
                <a:latin typeface="Arial"/>
                <a:cs typeface="Arial"/>
              </a:defRPr>
            </a:lvl1pPr>
          </a:lstStyle>
          <a:p>
            <a:pPr marL="12700">
              <a:lnSpc>
                <a:spcPct val="100000"/>
              </a:lnSpc>
              <a:spcBef>
                <a:spcPts val="190"/>
              </a:spcBef>
            </a:pPr>
            <a:r>
              <a:rPr lang="en-US" spc="0"/>
              <a:t>3/8/18      HPC Job Submission</a:t>
            </a:r>
            <a:endParaRPr spc="-5" dirty="0"/>
          </a:p>
        </p:txBody>
      </p:sp>
      <p:sp>
        <p:nvSpPr>
          <p:cNvPr id="6" name="Holder 6"/>
          <p:cNvSpPr>
            <a:spLocks noGrp="1"/>
          </p:cNvSpPr>
          <p:nvPr>
            <p:ph type="sldNum" sz="quarter" idx="7"/>
          </p:nvPr>
        </p:nvSpPr>
        <p:spPr/>
        <p:txBody>
          <a:bodyPr lIns="0" tIns="0" rIns="0" bIns="0"/>
          <a:lstStyle>
            <a:lvl1pPr>
              <a:defRPr sz="600" b="0" i="0">
                <a:solidFill>
                  <a:srgbClr val="675E47"/>
                </a:solidFill>
                <a:latin typeface="Arial"/>
                <a:cs typeface="Arial"/>
              </a:defRPr>
            </a:lvl1pPr>
          </a:lstStyle>
          <a:p>
            <a:pPr marL="25400">
              <a:lnSpc>
                <a:spcPct val="100000"/>
              </a:lnSpc>
              <a:spcBef>
                <a:spcPts val="190"/>
              </a:spcBef>
            </a:pPr>
            <a:fld id="{81D60167-4931-47E6-BA6A-407CBD079E47}" type="slidenum">
              <a:rPr spc="-20" dirty="0"/>
              <a:t>‹#›</a:t>
            </a:fld>
            <a:endParaRPr spc="-2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50" b="0" i="0">
                <a:solidFill>
                  <a:srgbClr val="675E47"/>
                </a:solidFill>
                <a:latin typeface="Tahoma"/>
                <a:cs typeface="Tahoma"/>
              </a:defRPr>
            </a:lvl1pPr>
          </a:lstStyle>
          <a:p>
            <a:endParaRPr/>
          </a:p>
        </p:txBody>
      </p:sp>
      <p:sp>
        <p:nvSpPr>
          <p:cNvPr id="3" name="Holder 3"/>
          <p:cNvSpPr>
            <a:spLocks noGrp="1"/>
          </p:cNvSpPr>
          <p:nvPr>
            <p:ph type="body" idx="1"/>
          </p:nvPr>
        </p:nvSpPr>
        <p:spPr/>
        <p:txBody>
          <a:bodyPr lIns="0" tIns="0" rIns="0" bIns="0"/>
          <a:lstStyle>
            <a:lvl1pPr>
              <a:defRPr sz="2450" b="0" i="0">
                <a:solidFill>
                  <a:srgbClr val="675E47"/>
                </a:solidFill>
                <a:latin typeface="Tahoma"/>
                <a:cs typeface="Tahoma"/>
              </a:defRPr>
            </a:lvl1pPr>
          </a:lstStyle>
          <a:p>
            <a:endParaRPr/>
          </a:p>
        </p:txBody>
      </p:sp>
      <p:sp>
        <p:nvSpPr>
          <p:cNvPr id="4" name="Holder 4"/>
          <p:cNvSpPr>
            <a:spLocks noGrp="1"/>
          </p:cNvSpPr>
          <p:nvPr>
            <p:ph type="ftr" sz="quarter" idx="5"/>
          </p:nvPr>
        </p:nvSpPr>
        <p:spPr/>
        <p:txBody>
          <a:bodyPr lIns="0" tIns="0" rIns="0" bIns="0"/>
          <a:lstStyle>
            <a:lvl1pPr>
              <a:defRPr sz="600" b="0" i="0">
                <a:solidFill>
                  <a:srgbClr val="A9A37D"/>
                </a:solidFill>
                <a:latin typeface="Arial"/>
                <a:cs typeface="Arial"/>
              </a:defRPr>
            </a:lvl1pPr>
          </a:lstStyle>
          <a:p>
            <a:pPr marL="12700">
              <a:lnSpc>
                <a:spcPct val="100000"/>
              </a:lnSpc>
              <a:spcBef>
                <a:spcPts val="190"/>
              </a:spcBef>
            </a:pPr>
            <a:r>
              <a:rPr lang="en-US" spc="-20"/>
              <a:t>3/8/18         HPC Job Submission</a:t>
            </a:r>
            <a:endParaRPr spc="-20" dirty="0"/>
          </a:p>
        </p:txBody>
      </p:sp>
      <p:sp>
        <p:nvSpPr>
          <p:cNvPr id="5" name="Holder 5"/>
          <p:cNvSpPr>
            <a:spLocks noGrp="1"/>
          </p:cNvSpPr>
          <p:nvPr>
            <p:ph type="dt" sz="half" idx="6"/>
          </p:nvPr>
        </p:nvSpPr>
        <p:spPr/>
        <p:txBody>
          <a:bodyPr lIns="0" tIns="0" rIns="0" bIns="0"/>
          <a:lstStyle>
            <a:lvl1pPr>
              <a:defRPr sz="600" b="0" i="0">
                <a:solidFill>
                  <a:srgbClr val="A9A37D"/>
                </a:solidFill>
                <a:latin typeface="Arial"/>
                <a:cs typeface="Arial"/>
              </a:defRPr>
            </a:lvl1pPr>
          </a:lstStyle>
          <a:p>
            <a:pPr marL="12700">
              <a:lnSpc>
                <a:spcPct val="100000"/>
              </a:lnSpc>
              <a:spcBef>
                <a:spcPts val="190"/>
              </a:spcBef>
            </a:pPr>
            <a:r>
              <a:rPr lang="en-US" spc="0"/>
              <a:t>3/8/18      HPC Job Submission</a:t>
            </a:r>
            <a:endParaRPr spc="-5" dirty="0"/>
          </a:p>
        </p:txBody>
      </p:sp>
      <p:sp>
        <p:nvSpPr>
          <p:cNvPr id="6" name="Holder 6"/>
          <p:cNvSpPr>
            <a:spLocks noGrp="1"/>
          </p:cNvSpPr>
          <p:nvPr>
            <p:ph type="sldNum" sz="quarter" idx="7"/>
          </p:nvPr>
        </p:nvSpPr>
        <p:spPr>
          <a:xfrm>
            <a:off x="93698" y="3288301"/>
            <a:ext cx="131445" cy="137160"/>
          </a:xfrm>
        </p:spPr>
        <p:txBody>
          <a:bodyPr lIns="0" tIns="0" rIns="0" bIns="0"/>
          <a:lstStyle>
            <a:lvl1pPr>
              <a:defRPr sz="600" b="0" i="0">
                <a:solidFill>
                  <a:srgbClr val="675E47"/>
                </a:solidFill>
                <a:latin typeface="Arial"/>
                <a:cs typeface="Arial"/>
              </a:defRPr>
            </a:lvl1pPr>
          </a:lstStyle>
          <a:p>
            <a:pPr marL="25400">
              <a:lnSpc>
                <a:spcPct val="100000"/>
              </a:lnSpc>
              <a:spcBef>
                <a:spcPts val="190"/>
              </a:spcBef>
            </a:pPr>
            <a:fld id="{81D60167-4931-47E6-BA6A-407CBD079E47}" type="slidenum">
              <a:rPr spc="-20" dirty="0"/>
              <a:t>‹#›</a:t>
            </a:fld>
            <a:endParaRPr spc="-20"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50" b="0" i="0">
                <a:solidFill>
                  <a:srgbClr val="675E47"/>
                </a:solidFill>
                <a:latin typeface="Tahoma"/>
                <a:cs typeface="Tahoma"/>
              </a:defRPr>
            </a:lvl1pPr>
          </a:lstStyle>
          <a:p>
            <a:endParaRPr/>
          </a:p>
        </p:txBody>
      </p:sp>
      <p:sp>
        <p:nvSpPr>
          <p:cNvPr id="3" name="Holder 3"/>
          <p:cNvSpPr>
            <a:spLocks noGrp="1"/>
          </p:cNvSpPr>
          <p:nvPr>
            <p:ph sz="half" idx="2"/>
          </p:nvPr>
        </p:nvSpPr>
        <p:spPr>
          <a:xfrm>
            <a:off x="230505" y="795972"/>
            <a:ext cx="2005393" cy="2284095"/>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2374201" y="795972"/>
            <a:ext cx="2005393" cy="2284095"/>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defRPr sz="600" b="0" i="0">
                <a:solidFill>
                  <a:srgbClr val="A9A37D"/>
                </a:solidFill>
                <a:latin typeface="Arial"/>
                <a:cs typeface="Arial"/>
              </a:defRPr>
            </a:lvl1pPr>
          </a:lstStyle>
          <a:p>
            <a:pPr marL="12700">
              <a:lnSpc>
                <a:spcPct val="100000"/>
              </a:lnSpc>
              <a:spcBef>
                <a:spcPts val="190"/>
              </a:spcBef>
            </a:pPr>
            <a:r>
              <a:rPr lang="en-US" spc="-20"/>
              <a:t>3/8/18         HPC Job Submission</a:t>
            </a:r>
            <a:endParaRPr spc="-20" dirty="0"/>
          </a:p>
        </p:txBody>
      </p:sp>
      <p:sp>
        <p:nvSpPr>
          <p:cNvPr id="6" name="Holder 6"/>
          <p:cNvSpPr>
            <a:spLocks noGrp="1"/>
          </p:cNvSpPr>
          <p:nvPr>
            <p:ph type="dt" sz="half" idx="6"/>
          </p:nvPr>
        </p:nvSpPr>
        <p:spPr/>
        <p:txBody>
          <a:bodyPr lIns="0" tIns="0" rIns="0" bIns="0"/>
          <a:lstStyle>
            <a:lvl1pPr>
              <a:defRPr sz="600" b="0" i="0">
                <a:solidFill>
                  <a:srgbClr val="A9A37D"/>
                </a:solidFill>
                <a:latin typeface="Arial"/>
                <a:cs typeface="Arial"/>
              </a:defRPr>
            </a:lvl1pPr>
          </a:lstStyle>
          <a:p>
            <a:pPr marL="12700">
              <a:lnSpc>
                <a:spcPct val="100000"/>
              </a:lnSpc>
              <a:spcBef>
                <a:spcPts val="190"/>
              </a:spcBef>
            </a:pPr>
            <a:r>
              <a:rPr lang="en-US" spc="0"/>
              <a:t>3/8/18      HPC Job Submission</a:t>
            </a:r>
            <a:endParaRPr spc="-5" dirty="0"/>
          </a:p>
        </p:txBody>
      </p:sp>
      <p:sp>
        <p:nvSpPr>
          <p:cNvPr id="7" name="Holder 7"/>
          <p:cNvSpPr>
            <a:spLocks noGrp="1"/>
          </p:cNvSpPr>
          <p:nvPr>
            <p:ph type="sldNum" sz="quarter" idx="7"/>
          </p:nvPr>
        </p:nvSpPr>
        <p:spPr/>
        <p:txBody>
          <a:bodyPr lIns="0" tIns="0" rIns="0" bIns="0"/>
          <a:lstStyle>
            <a:lvl1pPr>
              <a:defRPr sz="600" b="0" i="0">
                <a:solidFill>
                  <a:srgbClr val="675E47"/>
                </a:solidFill>
                <a:latin typeface="Arial"/>
                <a:cs typeface="Arial"/>
              </a:defRPr>
            </a:lvl1pPr>
          </a:lstStyle>
          <a:p>
            <a:pPr marL="25400">
              <a:lnSpc>
                <a:spcPct val="100000"/>
              </a:lnSpc>
              <a:spcBef>
                <a:spcPts val="190"/>
              </a:spcBef>
            </a:pPr>
            <a:fld id="{81D60167-4931-47E6-BA6A-407CBD079E47}" type="slidenum">
              <a:rPr spc="-20" dirty="0"/>
              <a:t>‹#›</a:t>
            </a:fld>
            <a:endParaRPr spc="-20"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50" b="0" i="0">
                <a:solidFill>
                  <a:srgbClr val="675E47"/>
                </a:solidFill>
                <a:latin typeface="Tahoma"/>
                <a:cs typeface="Tahoma"/>
              </a:defRPr>
            </a:lvl1pPr>
          </a:lstStyle>
          <a:p>
            <a:endParaRPr/>
          </a:p>
        </p:txBody>
      </p:sp>
      <p:sp>
        <p:nvSpPr>
          <p:cNvPr id="3" name="Holder 3"/>
          <p:cNvSpPr>
            <a:spLocks noGrp="1"/>
          </p:cNvSpPr>
          <p:nvPr>
            <p:ph type="ftr" sz="quarter" idx="5"/>
          </p:nvPr>
        </p:nvSpPr>
        <p:spPr/>
        <p:txBody>
          <a:bodyPr lIns="0" tIns="0" rIns="0" bIns="0"/>
          <a:lstStyle>
            <a:lvl1pPr>
              <a:defRPr sz="600" b="0" i="0">
                <a:solidFill>
                  <a:srgbClr val="A9A37D"/>
                </a:solidFill>
                <a:latin typeface="Arial"/>
                <a:cs typeface="Arial"/>
              </a:defRPr>
            </a:lvl1pPr>
          </a:lstStyle>
          <a:p>
            <a:pPr marL="12700">
              <a:lnSpc>
                <a:spcPct val="100000"/>
              </a:lnSpc>
              <a:spcBef>
                <a:spcPts val="190"/>
              </a:spcBef>
            </a:pPr>
            <a:r>
              <a:rPr lang="en-US" spc="-20"/>
              <a:t>3/8/18         HPC Job Submission</a:t>
            </a:r>
            <a:endParaRPr spc="-20" dirty="0"/>
          </a:p>
        </p:txBody>
      </p:sp>
      <p:sp>
        <p:nvSpPr>
          <p:cNvPr id="4" name="Holder 4"/>
          <p:cNvSpPr>
            <a:spLocks noGrp="1"/>
          </p:cNvSpPr>
          <p:nvPr>
            <p:ph type="dt" sz="half" idx="6"/>
          </p:nvPr>
        </p:nvSpPr>
        <p:spPr/>
        <p:txBody>
          <a:bodyPr lIns="0" tIns="0" rIns="0" bIns="0"/>
          <a:lstStyle>
            <a:lvl1pPr>
              <a:defRPr sz="600" b="0" i="0">
                <a:solidFill>
                  <a:srgbClr val="A9A37D"/>
                </a:solidFill>
                <a:latin typeface="Arial"/>
                <a:cs typeface="Arial"/>
              </a:defRPr>
            </a:lvl1pPr>
          </a:lstStyle>
          <a:p>
            <a:pPr marL="12700">
              <a:lnSpc>
                <a:spcPct val="100000"/>
              </a:lnSpc>
              <a:spcBef>
                <a:spcPts val="190"/>
              </a:spcBef>
            </a:pPr>
            <a:r>
              <a:rPr lang="en-US" spc="0"/>
              <a:t>3/8/18      HPC Job Submission</a:t>
            </a:r>
            <a:endParaRPr spc="-5" dirty="0"/>
          </a:p>
        </p:txBody>
      </p:sp>
      <p:sp>
        <p:nvSpPr>
          <p:cNvPr id="5" name="Holder 5"/>
          <p:cNvSpPr>
            <a:spLocks noGrp="1"/>
          </p:cNvSpPr>
          <p:nvPr>
            <p:ph type="sldNum" sz="quarter" idx="7"/>
          </p:nvPr>
        </p:nvSpPr>
        <p:spPr/>
        <p:txBody>
          <a:bodyPr lIns="0" tIns="0" rIns="0" bIns="0"/>
          <a:lstStyle>
            <a:lvl1pPr>
              <a:defRPr sz="600" b="0" i="0">
                <a:solidFill>
                  <a:srgbClr val="675E47"/>
                </a:solidFill>
                <a:latin typeface="Arial"/>
                <a:cs typeface="Arial"/>
              </a:defRPr>
            </a:lvl1pPr>
          </a:lstStyle>
          <a:p>
            <a:pPr marL="25400">
              <a:lnSpc>
                <a:spcPct val="100000"/>
              </a:lnSpc>
              <a:spcBef>
                <a:spcPts val="190"/>
              </a:spcBef>
            </a:pPr>
            <a:fld id="{81D60167-4931-47E6-BA6A-407CBD079E47}" type="slidenum">
              <a:rPr spc="-20" dirty="0"/>
              <a:t>‹#›</a:t>
            </a:fld>
            <a:endParaRPr spc="-20"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defRPr sz="600" b="0" i="0">
                <a:solidFill>
                  <a:srgbClr val="A9A37D"/>
                </a:solidFill>
                <a:latin typeface="Arial"/>
                <a:cs typeface="Arial"/>
              </a:defRPr>
            </a:lvl1pPr>
          </a:lstStyle>
          <a:p>
            <a:pPr marL="12700">
              <a:lnSpc>
                <a:spcPct val="100000"/>
              </a:lnSpc>
              <a:spcBef>
                <a:spcPts val="190"/>
              </a:spcBef>
            </a:pPr>
            <a:r>
              <a:rPr lang="en-US" spc="-20"/>
              <a:t>3/8/18         HPC Job Submission</a:t>
            </a:r>
            <a:endParaRPr spc="-20" dirty="0"/>
          </a:p>
        </p:txBody>
      </p:sp>
      <p:sp>
        <p:nvSpPr>
          <p:cNvPr id="3" name="Holder 3"/>
          <p:cNvSpPr>
            <a:spLocks noGrp="1"/>
          </p:cNvSpPr>
          <p:nvPr>
            <p:ph type="dt" sz="half" idx="6"/>
          </p:nvPr>
        </p:nvSpPr>
        <p:spPr/>
        <p:txBody>
          <a:bodyPr lIns="0" tIns="0" rIns="0" bIns="0"/>
          <a:lstStyle>
            <a:lvl1pPr>
              <a:defRPr sz="600" b="0" i="0">
                <a:solidFill>
                  <a:srgbClr val="A9A37D"/>
                </a:solidFill>
                <a:latin typeface="Arial"/>
                <a:cs typeface="Arial"/>
              </a:defRPr>
            </a:lvl1pPr>
          </a:lstStyle>
          <a:p>
            <a:pPr marL="12700">
              <a:lnSpc>
                <a:spcPct val="100000"/>
              </a:lnSpc>
              <a:spcBef>
                <a:spcPts val="190"/>
              </a:spcBef>
            </a:pPr>
            <a:r>
              <a:rPr lang="en-US" spc="0"/>
              <a:t>3/8/18      HPC Job Submission</a:t>
            </a:r>
            <a:endParaRPr spc="-5" dirty="0"/>
          </a:p>
        </p:txBody>
      </p:sp>
      <p:sp>
        <p:nvSpPr>
          <p:cNvPr id="4" name="Holder 4"/>
          <p:cNvSpPr>
            <a:spLocks noGrp="1"/>
          </p:cNvSpPr>
          <p:nvPr>
            <p:ph type="sldNum" sz="quarter" idx="7"/>
          </p:nvPr>
        </p:nvSpPr>
        <p:spPr/>
        <p:txBody>
          <a:bodyPr lIns="0" tIns="0" rIns="0" bIns="0"/>
          <a:lstStyle>
            <a:lvl1pPr>
              <a:defRPr sz="600" b="0" i="0">
                <a:solidFill>
                  <a:srgbClr val="675E47"/>
                </a:solidFill>
                <a:latin typeface="Arial"/>
                <a:cs typeface="Arial"/>
              </a:defRPr>
            </a:lvl1pPr>
          </a:lstStyle>
          <a:p>
            <a:pPr marL="25400">
              <a:lnSpc>
                <a:spcPct val="100000"/>
              </a:lnSpc>
              <a:spcBef>
                <a:spcPts val="190"/>
              </a:spcBef>
            </a:pPr>
            <a:fld id="{81D60167-4931-47E6-BA6A-407CBD079E47}" type="slidenum">
              <a:rPr spc="-20" dirty="0"/>
              <a:t>‹#›</a:t>
            </a:fld>
            <a:endParaRPr spc="-20"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95250" y="73825"/>
            <a:ext cx="1537335" cy="403225"/>
          </a:xfrm>
          <a:prstGeom prst="rect">
            <a:avLst/>
          </a:prstGeom>
        </p:spPr>
        <p:txBody>
          <a:bodyPr wrap="square" lIns="0" tIns="0" rIns="0" bIns="0">
            <a:spAutoFit/>
          </a:bodyPr>
          <a:lstStyle>
            <a:lvl1pPr>
              <a:defRPr sz="2450" b="0" i="0">
                <a:solidFill>
                  <a:srgbClr val="675E47"/>
                </a:solidFill>
                <a:latin typeface="Tahoma"/>
                <a:cs typeface="Tahoma"/>
              </a:defRPr>
            </a:lvl1pPr>
          </a:lstStyle>
          <a:p>
            <a:endParaRPr/>
          </a:p>
        </p:txBody>
      </p:sp>
      <p:sp>
        <p:nvSpPr>
          <p:cNvPr id="3" name="Holder 3"/>
          <p:cNvSpPr>
            <a:spLocks noGrp="1"/>
          </p:cNvSpPr>
          <p:nvPr>
            <p:ph type="body" idx="1"/>
          </p:nvPr>
        </p:nvSpPr>
        <p:spPr>
          <a:xfrm>
            <a:off x="347345" y="614845"/>
            <a:ext cx="3915409" cy="782955"/>
          </a:xfrm>
          <a:prstGeom prst="rect">
            <a:avLst/>
          </a:prstGeom>
        </p:spPr>
        <p:txBody>
          <a:bodyPr wrap="square" lIns="0" tIns="0" rIns="0" bIns="0">
            <a:spAutoFit/>
          </a:bodyPr>
          <a:lstStyle>
            <a:lvl1pPr>
              <a:defRPr sz="2450" b="0" i="0">
                <a:solidFill>
                  <a:srgbClr val="675E47"/>
                </a:solidFill>
                <a:latin typeface="Tahoma"/>
                <a:cs typeface="Tahoma"/>
              </a:defRPr>
            </a:lvl1pPr>
          </a:lstStyle>
          <a:p>
            <a:endParaRPr/>
          </a:p>
        </p:txBody>
      </p:sp>
      <p:sp>
        <p:nvSpPr>
          <p:cNvPr id="4" name="Holder 4"/>
          <p:cNvSpPr>
            <a:spLocks noGrp="1"/>
          </p:cNvSpPr>
          <p:nvPr>
            <p:ph type="ftr" sz="quarter" idx="5"/>
          </p:nvPr>
        </p:nvSpPr>
        <p:spPr>
          <a:xfrm>
            <a:off x="3830701" y="3288301"/>
            <a:ext cx="633095" cy="137160"/>
          </a:xfrm>
          <a:prstGeom prst="rect">
            <a:avLst/>
          </a:prstGeom>
        </p:spPr>
        <p:txBody>
          <a:bodyPr wrap="square" lIns="0" tIns="0" rIns="0" bIns="0">
            <a:spAutoFit/>
          </a:bodyPr>
          <a:lstStyle>
            <a:lvl1pPr>
              <a:defRPr sz="600" b="0" i="0">
                <a:solidFill>
                  <a:srgbClr val="A9A37D"/>
                </a:solidFill>
                <a:latin typeface="Arial"/>
                <a:cs typeface="Arial"/>
              </a:defRPr>
            </a:lvl1pPr>
          </a:lstStyle>
          <a:p>
            <a:pPr marL="12700">
              <a:lnSpc>
                <a:spcPct val="100000"/>
              </a:lnSpc>
              <a:spcBef>
                <a:spcPts val="190"/>
              </a:spcBef>
            </a:pPr>
            <a:r>
              <a:rPr lang="en-US" spc="-20"/>
              <a:t>3/8/18         HPC Job Submission</a:t>
            </a:r>
            <a:endParaRPr spc="-20" dirty="0"/>
          </a:p>
        </p:txBody>
      </p:sp>
      <p:sp>
        <p:nvSpPr>
          <p:cNvPr id="5" name="Holder 5"/>
          <p:cNvSpPr>
            <a:spLocks noGrp="1"/>
          </p:cNvSpPr>
          <p:nvPr>
            <p:ph type="dt" sz="half" idx="6"/>
          </p:nvPr>
        </p:nvSpPr>
        <p:spPr>
          <a:xfrm>
            <a:off x="1774189" y="3288301"/>
            <a:ext cx="1204595" cy="137160"/>
          </a:xfrm>
          <a:prstGeom prst="rect">
            <a:avLst/>
          </a:prstGeom>
        </p:spPr>
        <p:txBody>
          <a:bodyPr wrap="square" lIns="0" tIns="0" rIns="0" bIns="0">
            <a:spAutoFit/>
          </a:bodyPr>
          <a:lstStyle>
            <a:lvl1pPr>
              <a:defRPr sz="600" b="0" i="0">
                <a:solidFill>
                  <a:srgbClr val="A9A37D"/>
                </a:solidFill>
                <a:latin typeface="Arial"/>
                <a:cs typeface="Arial"/>
              </a:defRPr>
            </a:lvl1pPr>
          </a:lstStyle>
          <a:p>
            <a:pPr marL="12700">
              <a:lnSpc>
                <a:spcPct val="100000"/>
              </a:lnSpc>
              <a:spcBef>
                <a:spcPts val="190"/>
              </a:spcBef>
            </a:pPr>
            <a:r>
              <a:rPr lang="en-US" spc="0"/>
              <a:t>3/8/18      HPC Job Submission</a:t>
            </a:r>
            <a:endParaRPr spc="-5" dirty="0"/>
          </a:p>
        </p:txBody>
      </p:sp>
      <p:sp>
        <p:nvSpPr>
          <p:cNvPr id="6" name="Holder 6"/>
          <p:cNvSpPr>
            <a:spLocks noGrp="1"/>
          </p:cNvSpPr>
          <p:nvPr>
            <p:ph type="sldNum" sz="quarter" idx="7"/>
          </p:nvPr>
        </p:nvSpPr>
        <p:spPr>
          <a:xfrm>
            <a:off x="3505453" y="3288301"/>
            <a:ext cx="131445" cy="137160"/>
          </a:xfrm>
          <a:prstGeom prst="rect">
            <a:avLst/>
          </a:prstGeom>
        </p:spPr>
        <p:txBody>
          <a:bodyPr wrap="square" lIns="0" tIns="0" rIns="0" bIns="0">
            <a:spAutoFit/>
          </a:bodyPr>
          <a:lstStyle>
            <a:lvl1pPr>
              <a:defRPr sz="600" b="0" i="0">
                <a:solidFill>
                  <a:srgbClr val="675E47"/>
                </a:solidFill>
                <a:latin typeface="Arial"/>
                <a:cs typeface="Arial"/>
              </a:defRPr>
            </a:lvl1pPr>
          </a:lstStyle>
          <a:p>
            <a:pPr marL="25400">
              <a:lnSpc>
                <a:spcPct val="100000"/>
              </a:lnSpc>
              <a:spcBef>
                <a:spcPts val="190"/>
              </a:spcBef>
            </a:pPr>
            <a:fld id="{81D60167-4931-47E6-BA6A-407CBD079E47}" type="slidenum">
              <a:rPr spc="-20" dirty="0"/>
              <a:t>‹#›</a:t>
            </a:fld>
            <a:endParaRPr spc="-20"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hf hdr="0" ftr="0"/>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hyperlink" Target="https://github.com/researchcomputing/rmacc_2019_container_tutorial" TargetMode="Externa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singularity-hub.org/" TargetMode="External"/><Relationship Id="rId2" Type="http://schemas.openxmlformats.org/officeDocument/2006/relationships/hyperlink" Target="https://hub.docker.com/" TargetMode="External"/><Relationship Id="rId1" Type="http://schemas.openxmlformats.org/officeDocument/2006/relationships/slideLayout" Target="../slideLayouts/slideLayout2.xml"/><Relationship Id="rId6" Type="http://schemas.openxmlformats.org/officeDocument/2006/relationships/image" Target="../media/image1.tiff"/><Relationship Id="rId5" Type="http://schemas.openxmlformats.org/officeDocument/2006/relationships/hyperlink" Target="https://www.chpc.utah.edu/documentation/software/singularity.php#exd" TargetMode="External"/><Relationship Id="rId4" Type="http://schemas.openxmlformats.org/officeDocument/2006/relationships/hyperlink" Target="https://cloud.sylabs.io/library" TargetMode="External"/></Relationships>
</file>

<file path=ppt/slides/_rels/slide12.xml.rels><?xml version="1.0" encoding="UTF-8" standalone="yes"?>
<Relationships xmlns="http://schemas.openxmlformats.org/package/2006/relationships"><Relationship Id="rId8" Type="http://schemas.openxmlformats.org/officeDocument/2006/relationships/hyperlink" Target="https://singularity.lbl.gov/docs-shell" TargetMode="External"/><Relationship Id="rId3" Type="http://schemas.openxmlformats.org/officeDocument/2006/relationships/hyperlink" Target="https://singularity.lbl.gov/docs-build-container" TargetMode="External"/><Relationship Id="rId7" Type="http://schemas.openxmlformats.org/officeDocument/2006/relationships/hyperlink" Target="https://singularity.lbl.gov/docs-run" TargetMode="External"/><Relationship Id="rId2" Type="http://schemas.openxmlformats.org/officeDocument/2006/relationships/hyperlink" Target="https://www.sylabs.io/guides/3.2/user-guide/cli.html" TargetMode="External"/><Relationship Id="rId1" Type="http://schemas.openxmlformats.org/officeDocument/2006/relationships/slideLayout" Target="../slideLayouts/slideLayout2.xml"/><Relationship Id="rId6" Type="http://schemas.openxmlformats.org/officeDocument/2006/relationships/hyperlink" Target="https://singularity.lbl.gov/docs-pull" TargetMode="External"/><Relationship Id="rId5" Type="http://schemas.openxmlformats.org/officeDocument/2006/relationships/hyperlink" Target="https://singularity.lbl.gov/docs-inspect" TargetMode="External"/><Relationship Id="rId4" Type="http://schemas.openxmlformats.org/officeDocument/2006/relationships/hyperlink" Target="https://singularity.lbl.gov/docs-exec" TargetMode="External"/><Relationship Id="rId9" Type="http://schemas.openxmlformats.org/officeDocument/2006/relationships/image" Target="../media/image1.tiff"/></Relationships>
</file>

<file path=ppt/slides/_rels/slide13.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hyperlink" Target="https://github.com/researchcomputing/uwyo_2019_container_tutorial"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s://docs.nvidia.com/deploy/cuda-compatibility/" TargetMode="External"/><Relationship Id="rId2" Type="http://schemas.openxmlformats.org/officeDocument/2006/relationships/image" Target="../media/image1.tiff"/><Relationship Id="rId1" Type="http://schemas.openxmlformats.org/officeDocument/2006/relationships/slideLayout" Target="../slideLayouts/slideLayout2.xml"/><Relationship Id="rId4" Type="http://schemas.openxmlformats.org/officeDocument/2006/relationships/hyperlink" Target="https://hub.docker.com/r/nvidia/cuda/" TargetMode="External"/></Relationships>
</file>

<file path=ppt/slides/_rels/slide27.xml.rels><?xml version="1.0" encoding="UTF-8" standalone="yes"?>
<Relationships xmlns="http://schemas.openxmlformats.org/package/2006/relationships"><Relationship Id="rId3" Type="http://schemas.openxmlformats.org/officeDocument/2006/relationships/hyperlink" Target="https://github.com/join" TargetMode="External"/><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hyperlink" Target="https://www.sylabs.io/guides/3.2/user-guide/definition_files.html"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hyperlink" Target="https://github.com/singularityhub/singularityhub.github.io/wiki" TargetMode="Externa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hyperlink" Target="https://cloud.sylabs.io/auth" TargetMode="Externa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hyperlink" Target="https://github.com/ResearchComputing/container-best-practices-rmacc19" TargetMode="External"/><Relationship Id="rId1" Type="http://schemas.openxmlformats.org/officeDocument/2006/relationships/slideLayout" Target="../slideLayouts/slideLayout2.xml"/><Relationship Id="rId4" Type="http://schemas.openxmlformats.org/officeDocument/2006/relationships/hyperlink" Target="https://www.sylabs.io/docs/" TargetMode="External"/></Relationships>
</file>

<file path=ppt/slides/_rels/slide47.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8" Type="http://schemas.openxmlformats.org/officeDocument/2006/relationships/image" Target="../media/image1.tiff"/><Relationship Id="rId3" Type="http://schemas.openxmlformats.org/officeDocument/2006/relationships/hyperlink" Target="https://curc.readthedocs.io/en/latest/software/ContainerizationonSummit.html" TargetMode="External"/><Relationship Id="rId7" Type="http://schemas.openxmlformats.org/officeDocument/2006/relationships/hyperlink" Target="https://cloud.sylabs.io/library" TargetMode="External"/><Relationship Id="rId2" Type="http://schemas.openxmlformats.org/officeDocument/2006/relationships/hyperlink" Target="https://github.com/researchcomputing/uwyo_2019_container_tutorial" TargetMode="External"/><Relationship Id="rId1" Type="http://schemas.openxmlformats.org/officeDocument/2006/relationships/slideLayout" Target="../slideLayouts/slideLayout2.xml"/><Relationship Id="rId6" Type="http://schemas.openxmlformats.org/officeDocument/2006/relationships/hyperlink" Target="https://www.singularity-hub.org/" TargetMode="External"/><Relationship Id="rId5" Type="http://schemas.openxmlformats.org/officeDocument/2006/relationships/hyperlink" Target="https://www.sylabs.io/docs/" TargetMode="External"/><Relationship Id="rId4" Type="http://schemas.openxmlformats.org/officeDocument/2006/relationships/hyperlink" Target="https://www.chpc.utah.edu/documentation/software/containers.php" TargetMode="External"/><Relationship Id="rId9" Type="http://schemas.openxmlformats.org/officeDocument/2006/relationships/hyperlink" Target="http://tinyurl.com/curc-survey18"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tiff"/><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image" Target="../media/image2.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body" idx="1"/>
          </p:nvPr>
        </p:nvSpPr>
        <p:spPr>
          <a:xfrm>
            <a:off x="171449" y="135611"/>
            <a:ext cx="4223905" cy="363241"/>
          </a:xfrm>
          <a:prstGeom prst="rect">
            <a:avLst/>
          </a:prstGeom>
        </p:spPr>
        <p:txBody>
          <a:bodyPr vert="horz" wrap="square" lIns="0" tIns="10160" rIns="0" bIns="0" rtlCol="0">
            <a:spAutoFit/>
          </a:bodyPr>
          <a:lstStyle/>
          <a:p>
            <a:pPr marL="12700" marR="5080">
              <a:lnSpc>
                <a:spcPct val="101600"/>
              </a:lnSpc>
              <a:spcBef>
                <a:spcPts val="80"/>
              </a:spcBef>
            </a:pPr>
            <a:r>
              <a:rPr lang="en-US" spc="-114" dirty="0"/>
              <a:t>Using Containers on Teton</a:t>
            </a:r>
            <a:endParaRPr spc="-125" dirty="0"/>
          </a:p>
        </p:txBody>
      </p:sp>
      <p:sp>
        <p:nvSpPr>
          <p:cNvPr id="3" name="object 3"/>
          <p:cNvSpPr txBox="1"/>
          <p:nvPr/>
        </p:nvSpPr>
        <p:spPr>
          <a:xfrm>
            <a:off x="211295" y="1045992"/>
            <a:ext cx="2408894" cy="317395"/>
          </a:xfrm>
          <a:prstGeom prst="rect">
            <a:avLst/>
          </a:prstGeom>
        </p:spPr>
        <p:txBody>
          <a:bodyPr vert="horz" wrap="square" lIns="0" tIns="12065" rIns="0" bIns="0" rtlCol="0">
            <a:spAutoFit/>
          </a:bodyPr>
          <a:lstStyle/>
          <a:p>
            <a:pPr marL="12700" marR="29845">
              <a:lnSpc>
                <a:spcPct val="100000"/>
              </a:lnSpc>
              <a:spcBef>
                <a:spcPts val="95"/>
              </a:spcBef>
            </a:pPr>
            <a:r>
              <a:rPr lang="en-US" sz="1000" spc="-10" dirty="0">
                <a:solidFill>
                  <a:srgbClr val="A9A37D"/>
                </a:solidFill>
                <a:latin typeface="Tahoma"/>
                <a:cs typeface="Tahoma"/>
              </a:rPr>
              <a:t>Andrew Monaghan</a:t>
            </a:r>
          </a:p>
          <a:p>
            <a:pPr marL="12700" marR="29845">
              <a:lnSpc>
                <a:spcPct val="100000"/>
              </a:lnSpc>
              <a:spcBef>
                <a:spcPts val="95"/>
              </a:spcBef>
            </a:pPr>
            <a:r>
              <a:rPr lang="en-US" sz="900" i="1" spc="-10" dirty="0" err="1">
                <a:solidFill>
                  <a:schemeClr val="bg1">
                    <a:lumMod val="65000"/>
                  </a:schemeClr>
                </a:solidFill>
                <a:latin typeface="Tahoma"/>
                <a:cs typeface="Tahoma"/>
              </a:rPr>
              <a:t>Andrew.Monaghan@colorado.edu</a:t>
            </a:r>
            <a:endParaRPr lang="en-US" sz="900" i="1" spc="-10" dirty="0">
              <a:solidFill>
                <a:schemeClr val="bg1">
                  <a:lumMod val="65000"/>
                </a:schemeClr>
              </a:solidFill>
              <a:latin typeface="Tahoma"/>
              <a:cs typeface="Tahoma"/>
            </a:endParaRPr>
          </a:p>
        </p:txBody>
      </p:sp>
      <p:cxnSp>
        <p:nvCxnSpPr>
          <p:cNvPr id="14" name="Straight Connector 13">
            <a:extLst>
              <a:ext uri="{FF2B5EF4-FFF2-40B4-BE49-F238E27FC236}">
                <a16:creationId xmlns:a16="http://schemas.microsoft.com/office/drawing/2014/main" id="{46BFF423-7F25-C448-9119-AE88F303C5CE}"/>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sp>
        <p:nvSpPr>
          <p:cNvPr id="19" name="Slide Number Placeholder 18">
            <a:extLst>
              <a:ext uri="{FF2B5EF4-FFF2-40B4-BE49-F238E27FC236}">
                <a16:creationId xmlns:a16="http://schemas.microsoft.com/office/drawing/2014/main" id="{164B6349-97FB-7D4C-8CB2-58850CA19E1A}"/>
              </a:ext>
            </a:extLst>
          </p:cNvPr>
          <p:cNvSpPr>
            <a:spLocks noGrp="1"/>
          </p:cNvSpPr>
          <p:nvPr>
            <p:ph type="sldNum" sz="quarter" idx="7"/>
          </p:nvPr>
        </p:nvSpPr>
        <p:spPr>
          <a:xfrm>
            <a:off x="93698" y="3288301"/>
            <a:ext cx="131445" cy="137160"/>
          </a:xfrm>
        </p:spPr>
        <p:txBody>
          <a:bodyPr/>
          <a:lstStyle/>
          <a:p>
            <a:pPr marL="25400">
              <a:lnSpc>
                <a:spcPct val="100000"/>
              </a:lnSpc>
              <a:spcBef>
                <a:spcPts val="190"/>
              </a:spcBef>
            </a:pPr>
            <a:fld id="{81D60167-4931-47E6-BA6A-407CBD079E47}" type="slidenum">
              <a:rPr lang="en-US" spc="-20" smtClean="0"/>
              <a:t>1</a:t>
            </a:fld>
            <a:endParaRPr lang="en-US" spc="-20" dirty="0"/>
          </a:p>
        </p:txBody>
      </p:sp>
      <p:sp>
        <p:nvSpPr>
          <p:cNvPr id="22" name="object 3">
            <a:extLst>
              <a:ext uri="{FF2B5EF4-FFF2-40B4-BE49-F238E27FC236}">
                <a16:creationId xmlns:a16="http://schemas.microsoft.com/office/drawing/2014/main" id="{01AF79EE-4DC8-0D42-9A1A-AD2B328B558E}"/>
              </a:ext>
            </a:extLst>
          </p:cNvPr>
          <p:cNvSpPr txBox="1"/>
          <p:nvPr/>
        </p:nvSpPr>
        <p:spPr>
          <a:xfrm>
            <a:off x="181458" y="1578089"/>
            <a:ext cx="3965857" cy="304571"/>
          </a:xfrm>
          <a:prstGeom prst="rect">
            <a:avLst/>
          </a:prstGeom>
        </p:spPr>
        <p:txBody>
          <a:bodyPr vert="horz" wrap="square" lIns="0" tIns="12065" rIns="0" bIns="0" rtlCol="0">
            <a:spAutoFit/>
          </a:bodyPr>
          <a:lstStyle/>
          <a:p>
            <a:pPr marL="12700" marR="29845">
              <a:lnSpc>
                <a:spcPct val="100000"/>
              </a:lnSpc>
              <a:spcBef>
                <a:spcPts val="95"/>
              </a:spcBef>
            </a:pPr>
            <a:r>
              <a:rPr lang="en-US" sz="1000" spc="-10" dirty="0">
                <a:solidFill>
                  <a:srgbClr val="A9A37D"/>
                </a:solidFill>
                <a:latin typeface="Tahoma"/>
                <a:cs typeface="Tahoma"/>
              </a:rPr>
              <a:t>Slides and exercises available for download at</a:t>
            </a:r>
          </a:p>
          <a:p>
            <a:pPr marL="6403" marR="43863"/>
            <a:r>
              <a:rPr lang="en-US" sz="900" i="1" spc="-3" dirty="0">
                <a:solidFill>
                  <a:srgbClr val="2F2B20"/>
                </a:solidFill>
                <a:latin typeface="Tahoma" panose="020B0604030504040204" pitchFamily="34" charset="0"/>
                <a:ea typeface="Tahoma" panose="020B0604030504040204" pitchFamily="34" charset="0"/>
                <a:cs typeface="Tahoma" panose="020B0604030504040204" pitchFamily="34" charset="0"/>
                <a:hlinkClick r:id="rId2"/>
              </a:rPr>
              <a:t>https://github.com/researchcomputing/uwyo_2019</a:t>
            </a:r>
            <a:endParaRPr lang="en-US" sz="900" i="1" spc="-3" dirty="0">
              <a:solidFill>
                <a:srgbClr val="2F2B20"/>
              </a:solidFill>
              <a:latin typeface="Tahoma" panose="020B0604030504040204" pitchFamily="34" charset="0"/>
              <a:ea typeface="Tahoma" panose="020B0604030504040204" pitchFamily="34" charset="0"/>
              <a:cs typeface="Tahoma" panose="020B0604030504040204" pitchFamily="34" charset="0"/>
            </a:endParaRPr>
          </a:p>
        </p:txBody>
      </p:sp>
      <p:sp>
        <p:nvSpPr>
          <p:cNvPr id="6" name="Date Placeholder 5">
            <a:extLst>
              <a:ext uri="{FF2B5EF4-FFF2-40B4-BE49-F238E27FC236}">
                <a16:creationId xmlns:a16="http://schemas.microsoft.com/office/drawing/2014/main" id="{65AFDC2B-68E9-3245-85A9-214219C7B7C2}"/>
              </a:ext>
            </a:extLst>
          </p:cNvPr>
          <p:cNvSpPr>
            <a:spLocks noGrp="1"/>
          </p:cNvSpPr>
          <p:nvPr>
            <p:ph type="dt" sz="half" idx="6"/>
          </p:nvPr>
        </p:nvSpPr>
        <p:spPr>
          <a:xfrm>
            <a:off x="1681103" y="3235827"/>
            <a:ext cx="1204595" cy="153888"/>
          </a:xfrm>
        </p:spPr>
        <p:txBody>
          <a:bodyPr/>
          <a:lstStyle/>
          <a:p>
            <a:pPr marL="12700">
              <a:lnSpc>
                <a:spcPct val="100000"/>
              </a:lnSpc>
              <a:spcBef>
                <a:spcPts val="190"/>
              </a:spcBef>
            </a:pPr>
            <a:r>
              <a:rPr lang="en-US" sz="1000" spc="0" dirty="0"/>
              <a:t>6/9/19  Containers</a:t>
            </a:r>
            <a:endParaRPr lang="en-US" sz="1000" spc="-5" dirty="0"/>
          </a:p>
        </p:txBody>
      </p:sp>
      <p:pic>
        <p:nvPicPr>
          <p:cNvPr id="4" name="Picture 3">
            <a:extLst>
              <a:ext uri="{FF2B5EF4-FFF2-40B4-BE49-F238E27FC236}">
                <a16:creationId xmlns:a16="http://schemas.microsoft.com/office/drawing/2014/main" id="{A6D093BE-EA8A-DB44-B6D1-1AA541995FC6}"/>
              </a:ext>
            </a:extLst>
          </p:cNvPr>
          <p:cNvPicPr>
            <a:picLocks noChangeAspect="1"/>
          </p:cNvPicPr>
          <p:nvPr/>
        </p:nvPicPr>
        <p:blipFill rotWithShape="1">
          <a:blip r:embed="rId3"/>
          <a:srcRect b="16901"/>
          <a:stretch/>
        </p:blipFill>
        <p:spPr>
          <a:xfrm>
            <a:off x="3793539" y="3200081"/>
            <a:ext cx="762000" cy="225380"/>
          </a:xfrm>
          <a:prstGeom prst="rect">
            <a:avLst/>
          </a:prstGeom>
        </p:spPr>
      </p:pic>
    </p:spTree>
  </p:cSld>
  <p:clrMapOvr>
    <a:masterClrMapping/>
  </p:clrMapOvr>
  <p:transition>
    <p:cut/>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27C5EF52-FF0F-2B47-87C2-4D0E2D727DCC}"/>
              </a:ext>
            </a:extLst>
          </p:cNvPr>
          <p:cNvSpPr>
            <a:spLocks noGrp="1"/>
          </p:cNvSpPr>
          <p:nvPr>
            <p:ph type="sldNum" sz="quarter" idx="7"/>
          </p:nvPr>
        </p:nvSpPr>
        <p:spPr/>
        <p:txBody>
          <a:bodyPr/>
          <a:lstStyle/>
          <a:p>
            <a:pPr marL="25400">
              <a:lnSpc>
                <a:spcPct val="100000"/>
              </a:lnSpc>
              <a:spcBef>
                <a:spcPts val="190"/>
              </a:spcBef>
            </a:pPr>
            <a:fld id="{81D60167-4931-47E6-BA6A-407CBD079E47}" type="slidenum">
              <a:rPr lang="en-US" spc="-20" smtClean="0"/>
              <a:t>10</a:t>
            </a:fld>
            <a:endParaRPr lang="en-US" spc="-20" dirty="0"/>
          </a:p>
        </p:txBody>
      </p:sp>
      <p:cxnSp>
        <p:nvCxnSpPr>
          <p:cNvPr id="16" name="Straight Connector 15">
            <a:extLst>
              <a:ext uri="{FF2B5EF4-FFF2-40B4-BE49-F238E27FC236}">
                <a16:creationId xmlns:a16="http://schemas.microsoft.com/office/drawing/2014/main" id="{60EE5CD0-077A-EA4D-B825-AF6FFA73CFEC}"/>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sp>
        <p:nvSpPr>
          <p:cNvPr id="7" name="Title 1">
            <a:extLst>
              <a:ext uri="{FF2B5EF4-FFF2-40B4-BE49-F238E27FC236}">
                <a16:creationId xmlns:a16="http://schemas.microsoft.com/office/drawing/2014/main" id="{B0963D87-D68F-C04E-AA94-0AEF956B95A4}"/>
              </a:ext>
            </a:extLst>
          </p:cNvPr>
          <p:cNvSpPr>
            <a:spLocks noGrp="1"/>
          </p:cNvSpPr>
          <p:nvPr>
            <p:ph type="title"/>
          </p:nvPr>
        </p:nvSpPr>
        <p:spPr>
          <a:xfrm>
            <a:off x="247649" y="171289"/>
            <a:ext cx="4173625" cy="377026"/>
          </a:xfrm>
        </p:spPr>
        <p:txBody>
          <a:bodyPr/>
          <a:lstStyle/>
          <a:p>
            <a:r>
              <a:rPr lang="en-US" dirty="0"/>
              <a:t>The Singularity Workflow</a:t>
            </a:r>
          </a:p>
        </p:txBody>
      </p:sp>
      <p:sp>
        <p:nvSpPr>
          <p:cNvPr id="8" name="Date Placeholder 5">
            <a:extLst>
              <a:ext uri="{FF2B5EF4-FFF2-40B4-BE49-F238E27FC236}">
                <a16:creationId xmlns:a16="http://schemas.microsoft.com/office/drawing/2014/main" id="{A684022D-5D59-1C43-80FB-2D2793F83854}"/>
              </a:ext>
            </a:extLst>
          </p:cNvPr>
          <p:cNvSpPr>
            <a:spLocks noGrp="1"/>
          </p:cNvSpPr>
          <p:nvPr>
            <p:ph type="dt" sz="half" idx="6"/>
          </p:nvPr>
        </p:nvSpPr>
        <p:spPr>
          <a:xfrm>
            <a:off x="1681103" y="3235827"/>
            <a:ext cx="1204595" cy="153888"/>
          </a:xfrm>
        </p:spPr>
        <p:txBody>
          <a:bodyPr/>
          <a:lstStyle/>
          <a:p>
            <a:pPr marL="12700">
              <a:lnSpc>
                <a:spcPct val="100000"/>
              </a:lnSpc>
              <a:spcBef>
                <a:spcPts val="190"/>
              </a:spcBef>
            </a:pPr>
            <a:r>
              <a:rPr lang="en-US" sz="1000" spc="0" dirty="0"/>
              <a:t>6/9/19  Containers</a:t>
            </a:r>
            <a:endParaRPr lang="en-US" sz="1000" spc="-5" dirty="0"/>
          </a:p>
        </p:txBody>
      </p:sp>
      <p:pic>
        <p:nvPicPr>
          <p:cNvPr id="9" name="Picture 8">
            <a:extLst>
              <a:ext uri="{FF2B5EF4-FFF2-40B4-BE49-F238E27FC236}">
                <a16:creationId xmlns:a16="http://schemas.microsoft.com/office/drawing/2014/main" id="{7EAE7D36-4BDA-194B-B952-FEAD6957D1D3}"/>
              </a:ext>
            </a:extLst>
          </p:cNvPr>
          <p:cNvPicPr>
            <a:picLocks noChangeAspect="1"/>
          </p:cNvPicPr>
          <p:nvPr/>
        </p:nvPicPr>
        <p:blipFill rotWithShape="1">
          <a:blip r:embed="rId2"/>
          <a:srcRect b="16901"/>
          <a:stretch/>
        </p:blipFill>
        <p:spPr>
          <a:xfrm>
            <a:off x="3793539" y="3200081"/>
            <a:ext cx="762000" cy="225380"/>
          </a:xfrm>
          <a:prstGeom prst="rect">
            <a:avLst/>
          </a:prstGeom>
        </p:spPr>
      </p:pic>
      <p:sp>
        <p:nvSpPr>
          <p:cNvPr id="4" name="TextBox 3">
            <a:extLst>
              <a:ext uri="{FF2B5EF4-FFF2-40B4-BE49-F238E27FC236}">
                <a16:creationId xmlns:a16="http://schemas.microsoft.com/office/drawing/2014/main" id="{6CF8645A-F0A9-0D4E-B1CC-2F0EB93FE6AE}"/>
              </a:ext>
            </a:extLst>
          </p:cNvPr>
          <p:cNvSpPr txBox="1"/>
          <p:nvPr/>
        </p:nvSpPr>
        <p:spPr>
          <a:xfrm>
            <a:off x="3377282" y="2004464"/>
            <a:ext cx="1061368" cy="215444"/>
          </a:xfrm>
          <a:prstGeom prst="rect">
            <a:avLst/>
          </a:prstGeom>
          <a:noFill/>
        </p:spPr>
        <p:txBody>
          <a:bodyPr wrap="square" rtlCol="0">
            <a:spAutoFit/>
          </a:bodyPr>
          <a:lstStyle/>
          <a:p>
            <a:r>
              <a:rPr lang="en-US" sz="800" dirty="0">
                <a:solidFill>
                  <a:srgbClr val="FF0000"/>
                </a:solidFill>
              </a:rPr>
              <a:t>First half of tutorial </a:t>
            </a:r>
          </a:p>
        </p:txBody>
      </p:sp>
      <p:sp>
        <p:nvSpPr>
          <p:cNvPr id="10" name="TextBox 9">
            <a:extLst>
              <a:ext uri="{FF2B5EF4-FFF2-40B4-BE49-F238E27FC236}">
                <a16:creationId xmlns:a16="http://schemas.microsoft.com/office/drawing/2014/main" id="{01622600-32BB-9544-ADD6-50834BF68161}"/>
              </a:ext>
            </a:extLst>
          </p:cNvPr>
          <p:cNvSpPr txBox="1"/>
          <p:nvPr/>
        </p:nvSpPr>
        <p:spPr>
          <a:xfrm>
            <a:off x="1806515" y="2268419"/>
            <a:ext cx="1235418" cy="215444"/>
          </a:xfrm>
          <a:prstGeom prst="rect">
            <a:avLst/>
          </a:prstGeom>
          <a:noFill/>
        </p:spPr>
        <p:txBody>
          <a:bodyPr wrap="square" rtlCol="0">
            <a:spAutoFit/>
          </a:bodyPr>
          <a:lstStyle/>
          <a:p>
            <a:r>
              <a:rPr lang="en-US" sz="800" dirty="0">
                <a:solidFill>
                  <a:srgbClr val="FF0000"/>
                </a:solidFill>
              </a:rPr>
              <a:t>Second half of tutorial </a:t>
            </a:r>
          </a:p>
        </p:txBody>
      </p:sp>
      <p:sp>
        <p:nvSpPr>
          <p:cNvPr id="6" name="TextBox 5">
            <a:extLst>
              <a:ext uri="{FF2B5EF4-FFF2-40B4-BE49-F238E27FC236}">
                <a16:creationId xmlns:a16="http://schemas.microsoft.com/office/drawing/2014/main" id="{32034BE9-4023-4C43-A5A1-725D6938D82D}"/>
              </a:ext>
            </a:extLst>
          </p:cNvPr>
          <p:cNvSpPr txBox="1"/>
          <p:nvPr/>
        </p:nvSpPr>
        <p:spPr>
          <a:xfrm>
            <a:off x="144568" y="791509"/>
            <a:ext cx="1564577" cy="276999"/>
          </a:xfrm>
          <a:prstGeom prst="rect">
            <a:avLst/>
          </a:prstGeom>
          <a:solidFill>
            <a:schemeClr val="accent2">
              <a:lumMod val="60000"/>
              <a:lumOff val="40000"/>
            </a:schemeClr>
          </a:solidFill>
          <a:ln>
            <a:solidFill>
              <a:schemeClr val="tx1"/>
            </a:solidFill>
          </a:ln>
        </p:spPr>
        <p:txBody>
          <a:bodyPr wrap="square" rtlCol="0">
            <a:spAutoFit/>
          </a:bodyPr>
          <a:lstStyle/>
          <a:p>
            <a:r>
              <a:rPr lang="en-US" sz="1200" dirty="0"/>
              <a:t>Need Container?</a:t>
            </a:r>
          </a:p>
        </p:txBody>
      </p:sp>
      <p:sp>
        <p:nvSpPr>
          <p:cNvPr id="14" name="TextBox 13">
            <a:extLst>
              <a:ext uri="{FF2B5EF4-FFF2-40B4-BE49-F238E27FC236}">
                <a16:creationId xmlns:a16="http://schemas.microsoft.com/office/drawing/2014/main" id="{C5FABD35-40F0-6146-976B-BC8CA4439B74}"/>
              </a:ext>
            </a:extLst>
          </p:cNvPr>
          <p:cNvSpPr txBox="1"/>
          <p:nvPr/>
        </p:nvSpPr>
        <p:spPr>
          <a:xfrm>
            <a:off x="2061722" y="791509"/>
            <a:ext cx="2482990" cy="276999"/>
          </a:xfrm>
          <a:prstGeom prst="rect">
            <a:avLst/>
          </a:prstGeom>
          <a:solidFill>
            <a:schemeClr val="accent4">
              <a:lumMod val="60000"/>
              <a:lumOff val="40000"/>
            </a:schemeClr>
          </a:solidFill>
          <a:ln>
            <a:solidFill>
              <a:schemeClr val="tx1"/>
            </a:solidFill>
          </a:ln>
        </p:spPr>
        <p:txBody>
          <a:bodyPr wrap="square" rtlCol="0">
            <a:spAutoFit/>
          </a:bodyPr>
          <a:lstStyle/>
          <a:p>
            <a:r>
              <a:rPr lang="en-US" sz="1200" dirty="0"/>
              <a:t>Build software </a:t>
            </a:r>
            <a:r>
              <a:rPr lang="en-US" sz="1200" i="1" dirty="0"/>
              <a:t>in situ </a:t>
            </a:r>
            <a:r>
              <a:rPr lang="en-US" sz="1200" dirty="0"/>
              <a:t>on host system</a:t>
            </a:r>
          </a:p>
        </p:txBody>
      </p:sp>
      <p:cxnSp>
        <p:nvCxnSpPr>
          <p:cNvPr id="15" name="Straight Arrow Connector 14">
            <a:extLst>
              <a:ext uri="{FF2B5EF4-FFF2-40B4-BE49-F238E27FC236}">
                <a16:creationId xmlns:a16="http://schemas.microsoft.com/office/drawing/2014/main" id="{4E99CA91-F71D-4F46-84E5-4AF683656AE1}"/>
              </a:ext>
            </a:extLst>
          </p:cNvPr>
          <p:cNvCxnSpPr>
            <a:cxnSpLocks/>
          </p:cNvCxnSpPr>
          <p:nvPr/>
        </p:nvCxnSpPr>
        <p:spPr>
          <a:xfrm>
            <a:off x="1709145" y="969239"/>
            <a:ext cx="35257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BD6FED93-6270-DE40-A148-6570ADA3267E}"/>
              </a:ext>
            </a:extLst>
          </p:cNvPr>
          <p:cNvSpPr txBox="1"/>
          <p:nvPr/>
        </p:nvSpPr>
        <p:spPr>
          <a:xfrm>
            <a:off x="918723" y="1068668"/>
            <a:ext cx="356188" cy="246221"/>
          </a:xfrm>
          <a:prstGeom prst="rect">
            <a:avLst/>
          </a:prstGeom>
          <a:noFill/>
        </p:spPr>
        <p:txBody>
          <a:bodyPr wrap="none" rtlCol="0">
            <a:spAutoFit/>
          </a:bodyPr>
          <a:lstStyle/>
          <a:p>
            <a:r>
              <a:rPr lang="en-US" sz="1000" dirty="0"/>
              <a:t>yes</a:t>
            </a:r>
          </a:p>
        </p:txBody>
      </p:sp>
      <p:sp>
        <p:nvSpPr>
          <p:cNvPr id="18" name="TextBox 17">
            <a:extLst>
              <a:ext uri="{FF2B5EF4-FFF2-40B4-BE49-F238E27FC236}">
                <a16:creationId xmlns:a16="http://schemas.microsoft.com/office/drawing/2014/main" id="{04F9AA84-750F-7E45-8F3E-50433C49DCBC}"/>
              </a:ext>
            </a:extLst>
          </p:cNvPr>
          <p:cNvSpPr txBox="1"/>
          <p:nvPr/>
        </p:nvSpPr>
        <p:spPr>
          <a:xfrm>
            <a:off x="1708605" y="764697"/>
            <a:ext cx="319318" cy="246221"/>
          </a:xfrm>
          <a:prstGeom prst="rect">
            <a:avLst/>
          </a:prstGeom>
          <a:noFill/>
        </p:spPr>
        <p:txBody>
          <a:bodyPr wrap="square" rtlCol="0">
            <a:spAutoFit/>
          </a:bodyPr>
          <a:lstStyle/>
          <a:p>
            <a:r>
              <a:rPr lang="en-US" sz="1000" dirty="0"/>
              <a:t>no</a:t>
            </a:r>
          </a:p>
        </p:txBody>
      </p:sp>
      <p:cxnSp>
        <p:nvCxnSpPr>
          <p:cNvPr id="21" name="Straight Arrow Connector 20">
            <a:extLst>
              <a:ext uri="{FF2B5EF4-FFF2-40B4-BE49-F238E27FC236}">
                <a16:creationId xmlns:a16="http://schemas.microsoft.com/office/drawing/2014/main" id="{267DFD7F-0788-674D-80DA-D35B74CFC2A8}"/>
              </a:ext>
            </a:extLst>
          </p:cNvPr>
          <p:cNvCxnSpPr>
            <a:cxnSpLocks/>
          </p:cNvCxnSpPr>
          <p:nvPr/>
        </p:nvCxnSpPr>
        <p:spPr>
          <a:xfrm>
            <a:off x="974421" y="1068668"/>
            <a:ext cx="0" cy="28779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1913F506-BCD1-8F47-991E-539492B55436}"/>
              </a:ext>
            </a:extLst>
          </p:cNvPr>
          <p:cNvSpPr txBox="1"/>
          <p:nvPr/>
        </p:nvSpPr>
        <p:spPr>
          <a:xfrm>
            <a:off x="144568" y="1341774"/>
            <a:ext cx="1578455" cy="276999"/>
          </a:xfrm>
          <a:prstGeom prst="rect">
            <a:avLst/>
          </a:prstGeom>
          <a:solidFill>
            <a:schemeClr val="accent2">
              <a:lumMod val="60000"/>
              <a:lumOff val="40000"/>
            </a:schemeClr>
          </a:solidFill>
          <a:ln>
            <a:solidFill>
              <a:schemeClr val="tx1"/>
            </a:solidFill>
          </a:ln>
        </p:spPr>
        <p:txBody>
          <a:bodyPr wrap="square" rtlCol="0">
            <a:spAutoFit/>
          </a:bodyPr>
          <a:lstStyle/>
          <a:p>
            <a:r>
              <a:rPr lang="en-US" sz="1200" dirty="0"/>
              <a:t>Does Container Exist?</a:t>
            </a:r>
          </a:p>
        </p:txBody>
      </p:sp>
      <p:cxnSp>
        <p:nvCxnSpPr>
          <p:cNvPr id="26" name="Straight Arrow Connector 25">
            <a:extLst>
              <a:ext uri="{FF2B5EF4-FFF2-40B4-BE49-F238E27FC236}">
                <a16:creationId xmlns:a16="http://schemas.microsoft.com/office/drawing/2014/main" id="{D7FD27CD-AAD7-0E4E-82A9-2B77C28A755C}"/>
              </a:ext>
            </a:extLst>
          </p:cNvPr>
          <p:cNvCxnSpPr>
            <a:cxnSpLocks/>
          </p:cNvCxnSpPr>
          <p:nvPr/>
        </p:nvCxnSpPr>
        <p:spPr>
          <a:xfrm>
            <a:off x="974420" y="1623936"/>
            <a:ext cx="0" cy="28779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9496C398-3A21-9E46-9D08-9CF4F853C134}"/>
              </a:ext>
            </a:extLst>
          </p:cNvPr>
          <p:cNvCxnSpPr>
            <a:cxnSpLocks/>
          </p:cNvCxnSpPr>
          <p:nvPr/>
        </p:nvCxnSpPr>
        <p:spPr>
          <a:xfrm>
            <a:off x="1723374" y="1493782"/>
            <a:ext cx="35257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3A5921C2-D681-E54F-B002-6123262BDB35}"/>
              </a:ext>
            </a:extLst>
          </p:cNvPr>
          <p:cNvSpPr txBox="1"/>
          <p:nvPr/>
        </p:nvSpPr>
        <p:spPr>
          <a:xfrm>
            <a:off x="1704572" y="1291159"/>
            <a:ext cx="385551" cy="246221"/>
          </a:xfrm>
          <a:prstGeom prst="rect">
            <a:avLst/>
          </a:prstGeom>
          <a:noFill/>
        </p:spPr>
        <p:txBody>
          <a:bodyPr wrap="square" rtlCol="0">
            <a:spAutoFit/>
          </a:bodyPr>
          <a:lstStyle/>
          <a:p>
            <a:r>
              <a:rPr lang="en-US" sz="1000" dirty="0"/>
              <a:t>yes</a:t>
            </a:r>
          </a:p>
        </p:txBody>
      </p:sp>
      <p:sp>
        <p:nvSpPr>
          <p:cNvPr id="29" name="TextBox 28">
            <a:extLst>
              <a:ext uri="{FF2B5EF4-FFF2-40B4-BE49-F238E27FC236}">
                <a16:creationId xmlns:a16="http://schemas.microsoft.com/office/drawing/2014/main" id="{C41B59C8-81F2-EA40-961B-E5F584074EC9}"/>
              </a:ext>
            </a:extLst>
          </p:cNvPr>
          <p:cNvSpPr txBox="1"/>
          <p:nvPr/>
        </p:nvSpPr>
        <p:spPr>
          <a:xfrm>
            <a:off x="2070293" y="1343560"/>
            <a:ext cx="1578454" cy="276999"/>
          </a:xfrm>
          <a:prstGeom prst="rect">
            <a:avLst/>
          </a:prstGeom>
          <a:solidFill>
            <a:srgbClr val="92D050"/>
          </a:solidFill>
          <a:ln>
            <a:solidFill>
              <a:schemeClr val="tx1"/>
            </a:solidFill>
          </a:ln>
        </p:spPr>
        <p:txBody>
          <a:bodyPr wrap="square" rtlCol="0">
            <a:spAutoFit/>
          </a:bodyPr>
          <a:lstStyle/>
          <a:p>
            <a:r>
              <a:rPr lang="en-US" sz="1200" dirty="0"/>
              <a:t>Run existing container</a:t>
            </a:r>
          </a:p>
        </p:txBody>
      </p:sp>
      <p:sp>
        <p:nvSpPr>
          <p:cNvPr id="30" name="TextBox 29">
            <a:extLst>
              <a:ext uri="{FF2B5EF4-FFF2-40B4-BE49-F238E27FC236}">
                <a16:creationId xmlns:a16="http://schemas.microsoft.com/office/drawing/2014/main" id="{3A8D4C61-D97D-AB47-B3A1-044F8F01CFD2}"/>
              </a:ext>
            </a:extLst>
          </p:cNvPr>
          <p:cNvSpPr txBox="1"/>
          <p:nvPr/>
        </p:nvSpPr>
        <p:spPr>
          <a:xfrm>
            <a:off x="953264" y="1609183"/>
            <a:ext cx="319318" cy="246221"/>
          </a:xfrm>
          <a:prstGeom prst="rect">
            <a:avLst/>
          </a:prstGeom>
          <a:noFill/>
        </p:spPr>
        <p:txBody>
          <a:bodyPr wrap="square" rtlCol="0">
            <a:spAutoFit/>
          </a:bodyPr>
          <a:lstStyle/>
          <a:p>
            <a:r>
              <a:rPr lang="en-US" sz="1000" dirty="0"/>
              <a:t>no</a:t>
            </a:r>
          </a:p>
        </p:txBody>
      </p:sp>
      <p:sp>
        <p:nvSpPr>
          <p:cNvPr id="33" name="TextBox 32">
            <a:extLst>
              <a:ext uri="{FF2B5EF4-FFF2-40B4-BE49-F238E27FC236}">
                <a16:creationId xmlns:a16="http://schemas.microsoft.com/office/drawing/2014/main" id="{FE1DA7D9-BC1C-ED41-908C-1340F6FD807C}"/>
              </a:ext>
            </a:extLst>
          </p:cNvPr>
          <p:cNvSpPr txBox="1"/>
          <p:nvPr/>
        </p:nvSpPr>
        <p:spPr>
          <a:xfrm>
            <a:off x="129495" y="1916893"/>
            <a:ext cx="1578455" cy="461665"/>
          </a:xfrm>
          <a:prstGeom prst="rect">
            <a:avLst/>
          </a:prstGeom>
          <a:solidFill>
            <a:schemeClr val="tx2">
              <a:lumMod val="60000"/>
              <a:lumOff val="40000"/>
            </a:schemeClr>
          </a:solidFill>
          <a:ln>
            <a:solidFill>
              <a:schemeClr val="tx1"/>
            </a:solidFill>
          </a:ln>
        </p:spPr>
        <p:txBody>
          <a:bodyPr wrap="square" rtlCol="0">
            <a:spAutoFit/>
          </a:bodyPr>
          <a:lstStyle/>
          <a:p>
            <a:r>
              <a:rPr lang="en-US" sz="1200" dirty="0"/>
              <a:t>Interactively Develop Container</a:t>
            </a:r>
          </a:p>
        </p:txBody>
      </p:sp>
      <p:sp>
        <p:nvSpPr>
          <p:cNvPr id="34" name="TextBox 33">
            <a:extLst>
              <a:ext uri="{FF2B5EF4-FFF2-40B4-BE49-F238E27FC236}">
                <a16:creationId xmlns:a16="http://schemas.microsoft.com/office/drawing/2014/main" id="{8FC74420-9DDA-AE41-BBBA-1AC9646F4B06}"/>
              </a:ext>
            </a:extLst>
          </p:cNvPr>
          <p:cNvSpPr txBox="1"/>
          <p:nvPr/>
        </p:nvSpPr>
        <p:spPr>
          <a:xfrm>
            <a:off x="144568" y="2659231"/>
            <a:ext cx="1578455" cy="276999"/>
          </a:xfrm>
          <a:prstGeom prst="rect">
            <a:avLst/>
          </a:prstGeom>
          <a:solidFill>
            <a:schemeClr val="tx2">
              <a:lumMod val="60000"/>
              <a:lumOff val="40000"/>
            </a:schemeClr>
          </a:solidFill>
          <a:ln>
            <a:solidFill>
              <a:schemeClr val="tx1"/>
            </a:solidFill>
          </a:ln>
        </p:spPr>
        <p:txBody>
          <a:bodyPr wrap="square" rtlCol="0">
            <a:spAutoFit/>
          </a:bodyPr>
          <a:lstStyle/>
          <a:p>
            <a:r>
              <a:rPr lang="en-US" sz="1200" dirty="0"/>
              <a:t>Build Container</a:t>
            </a:r>
          </a:p>
        </p:txBody>
      </p:sp>
      <p:sp>
        <p:nvSpPr>
          <p:cNvPr id="35" name="TextBox 34">
            <a:extLst>
              <a:ext uri="{FF2B5EF4-FFF2-40B4-BE49-F238E27FC236}">
                <a16:creationId xmlns:a16="http://schemas.microsoft.com/office/drawing/2014/main" id="{DD5FBB2F-E789-6240-9A5E-23E210EF0831}"/>
              </a:ext>
            </a:extLst>
          </p:cNvPr>
          <p:cNvSpPr txBox="1"/>
          <p:nvPr/>
        </p:nvSpPr>
        <p:spPr>
          <a:xfrm>
            <a:off x="2078478" y="2659231"/>
            <a:ext cx="1578454" cy="276999"/>
          </a:xfrm>
          <a:prstGeom prst="rect">
            <a:avLst/>
          </a:prstGeom>
          <a:solidFill>
            <a:srgbClr val="92D050"/>
          </a:solidFill>
          <a:ln>
            <a:solidFill>
              <a:schemeClr val="tx1"/>
            </a:solidFill>
          </a:ln>
        </p:spPr>
        <p:txBody>
          <a:bodyPr wrap="square" rtlCol="0">
            <a:spAutoFit/>
          </a:bodyPr>
          <a:lstStyle/>
          <a:p>
            <a:r>
              <a:rPr lang="en-US" sz="1200" dirty="0"/>
              <a:t>Run new container</a:t>
            </a:r>
          </a:p>
        </p:txBody>
      </p:sp>
      <p:cxnSp>
        <p:nvCxnSpPr>
          <p:cNvPr id="36" name="Straight Arrow Connector 35">
            <a:extLst>
              <a:ext uri="{FF2B5EF4-FFF2-40B4-BE49-F238E27FC236}">
                <a16:creationId xmlns:a16="http://schemas.microsoft.com/office/drawing/2014/main" id="{394DBAE5-A6C0-7640-BF54-9180630A551B}"/>
              </a:ext>
            </a:extLst>
          </p:cNvPr>
          <p:cNvCxnSpPr>
            <a:cxnSpLocks/>
          </p:cNvCxnSpPr>
          <p:nvPr/>
        </p:nvCxnSpPr>
        <p:spPr>
          <a:xfrm>
            <a:off x="971348" y="2376048"/>
            <a:ext cx="0" cy="28779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A422ABB5-1087-874F-A47E-007F62BD6945}"/>
              </a:ext>
            </a:extLst>
          </p:cNvPr>
          <p:cNvCxnSpPr>
            <a:cxnSpLocks/>
          </p:cNvCxnSpPr>
          <p:nvPr/>
        </p:nvCxnSpPr>
        <p:spPr>
          <a:xfrm>
            <a:off x="1723023" y="2797730"/>
            <a:ext cx="35257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EF633424-C148-B84F-A167-4687FF00D6DF}"/>
              </a:ext>
            </a:extLst>
          </p:cNvPr>
          <p:cNvCxnSpPr>
            <a:cxnSpLocks/>
          </p:cNvCxnSpPr>
          <p:nvPr/>
        </p:nvCxnSpPr>
        <p:spPr>
          <a:xfrm flipH="1" flipV="1">
            <a:off x="3316787" y="1618773"/>
            <a:ext cx="416343" cy="45385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CAB0DB85-2211-EB43-9595-6C215CE9290F}"/>
              </a:ext>
            </a:extLst>
          </p:cNvPr>
          <p:cNvCxnSpPr>
            <a:cxnSpLocks/>
          </p:cNvCxnSpPr>
          <p:nvPr/>
        </p:nvCxnSpPr>
        <p:spPr>
          <a:xfrm flipH="1">
            <a:off x="1764769" y="2447143"/>
            <a:ext cx="385509" cy="24891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A5EC78C4-9B56-6C4C-9EE1-3F6EEA0317A6}"/>
              </a:ext>
            </a:extLst>
          </p:cNvPr>
          <p:cNvCxnSpPr>
            <a:cxnSpLocks/>
          </p:cNvCxnSpPr>
          <p:nvPr/>
        </p:nvCxnSpPr>
        <p:spPr>
          <a:xfrm flipH="1" flipV="1">
            <a:off x="1723024" y="2147725"/>
            <a:ext cx="478909" cy="18113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230BC484-3A0D-5048-AEFA-FE44C6EB6671}"/>
              </a:ext>
            </a:extLst>
          </p:cNvPr>
          <p:cNvCxnSpPr>
            <a:cxnSpLocks/>
          </p:cNvCxnSpPr>
          <p:nvPr/>
        </p:nvCxnSpPr>
        <p:spPr>
          <a:xfrm flipH="1">
            <a:off x="3469187" y="2219908"/>
            <a:ext cx="272128" cy="43932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74594195"/>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27C5EF52-FF0F-2B47-87C2-4D0E2D727DCC}"/>
              </a:ext>
            </a:extLst>
          </p:cNvPr>
          <p:cNvSpPr>
            <a:spLocks noGrp="1"/>
          </p:cNvSpPr>
          <p:nvPr>
            <p:ph type="sldNum" sz="quarter" idx="7"/>
          </p:nvPr>
        </p:nvSpPr>
        <p:spPr/>
        <p:txBody>
          <a:bodyPr/>
          <a:lstStyle/>
          <a:p>
            <a:pPr marL="25400">
              <a:lnSpc>
                <a:spcPct val="100000"/>
              </a:lnSpc>
              <a:spcBef>
                <a:spcPts val="190"/>
              </a:spcBef>
            </a:pPr>
            <a:fld id="{81D60167-4931-47E6-BA6A-407CBD079E47}" type="slidenum">
              <a:rPr lang="en-US" spc="-20" smtClean="0"/>
              <a:t>11</a:t>
            </a:fld>
            <a:endParaRPr lang="en-US" spc="-20" dirty="0"/>
          </a:p>
        </p:txBody>
      </p:sp>
      <p:cxnSp>
        <p:nvCxnSpPr>
          <p:cNvPr id="16" name="Straight Connector 15">
            <a:extLst>
              <a:ext uri="{FF2B5EF4-FFF2-40B4-BE49-F238E27FC236}">
                <a16:creationId xmlns:a16="http://schemas.microsoft.com/office/drawing/2014/main" id="{60EE5CD0-077A-EA4D-B825-AF6FFA73CFEC}"/>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sp>
        <p:nvSpPr>
          <p:cNvPr id="7" name="Title 1">
            <a:extLst>
              <a:ext uri="{FF2B5EF4-FFF2-40B4-BE49-F238E27FC236}">
                <a16:creationId xmlns:a16="http://schemas.microsoft.com/office/drawing/2014/main" id="{B0963D87-D68F-C04E-AA94-0AEF956B95A4}"/>
              </a:ext>
            </a:extLst>
          </p:cNvPr>
          <p:cNvSpPr>
            <a:spLocks noGrp="1"/>
          </p:cNvSpPr>
          <p:nvPr>
            <p:ph type="title"/>
          </p:nvPr>
        </p:nvSpPr>
        <p:spPr>
          <a:xfrm>
            <a:off x="93698" y="171288"/>
            <a:ext cx="4516402" cy="338554"/>
          </a:xfrm>
        </p:spPr>
        <p:txBody>
          <a:bodyPr/>
          <a:lstStyle/>
          <a:p>
            <a:r>
              <a:rPr lang="en-US" sz="2200" dirty="0"/>
              <a:t>Where do I find existing containers?</a:t>
            </a:r>
          </a:p>
        </p:txBody>
      </p:sp>
      <p:sp>
        <p:nvSpPr>
          <p:cNvPr id="11" name="Rectangle 10">
            <a:extLst>
              <a:ext uri="{FF2B5EF4-FFF2-40B4-BE49-F238E27FC236}">
                <a16:creationId xmlns:a16="http://schemas.microsoft.com/office/drawing/2014/main" id="{2834298F-0236-8648-B203-29F314A85968}"/>
              </a:ext>
            </a:extLst>
          </p:cNvPr>
          <p:cNvSpPr/>
          <p:nvPr/>
        </p:nvSpPr>
        <p:spPr>
          <a:xfrm>
            <a:off x="59062" y="690467"/>
            <a:ext cx="4455788" cy="1908215"/>
          </a:xfrm>
          <a:prstGeom prst="rect">
            <a:avLst/>
          </a:prstGeom>
        </p:spPr>
        <p:txBody>
          <a:bodyPr wrap="square">
            <a:spAutoFit/>
          </a:bodyPr>
          <a:lstStyle/>
          <a:p>
            <a:r>
              <a:rPr lang="en-US" sz="1200" dirty="0"/>
              <a:t>Docker Hub</a:t>
            </a:r>
            <a:r>
              <a:rPr lang="en-US" sz="1200" dirty="0">
                <a:sym typeface="Wingdings" pitchFamily="2" charset="2"/>
              </a:rPr>
              <a:t>: </a:t>
            </a:r>
            <a:r>
              <a:rPr lang="en-US" sz="1200" dirty="0">
                <a:sym typeface="Wingdings" pitchFamily="2" charset="2"/>
                <a:hlinkClick r:id="rId2"/>
              </a:rPr>
              <a:t>https://hub.docker.com</a:t>
            </a:r>
            <a:endParaRPr lang="en-US" sz="1200" dirty="0">
              <a:sym typeface="Wingdings" pitchFamily="2" charset="2"/>
            </a:endParaRPr>
          </a:p>
          <a:p>
            <a:endParaRPr lang="en-US" sz="1200" dirty="0"/>
          </a:p>
          <a:p>
            <a:r>
              <a:rPr lang="en-US" sz="1200" dirty="0"/>
              <a:t>Singularity Hub: </a:t>
            </a:r>
            <a:r>
              <a:rPr lang="en-US" sz="1200" dirty="0">
                <a:hlinkClick r:id="rId3"/>
              </a:rPr>
              <a:t>https://singularity-hub.org</a:t>
            </a:r>
            <a:endParaRPr lang="en-US" sz="1200" dirty="0"/>
          </a:p>
          <a:p>
            <a:endParaRPr lang="en-US" sz="1200" dirty="0"/>
          </a:p>
          <a:p>
            <a:r>
              <a:rPr lang="en-US" sz="1200" dirty="0" err="1"/>
              <a:t>Sylabs</a:t>
            </a:r>
            <a:r>
              <a:rPr lang="en-US" sz="1200" dirty="0"/>
              <a:t> Library: </a:t>
            </a:r>
            <a:r>
              <a:rPr lang="en-US" sz="1200" dirty="0">
                <a:hlinkClick r:id="rId4"/>
              </a:rPr>
              <a:t>https://cloud.sylabs.io/library</a:t>
            </a:r>
            <a:endParaRPr lang="en-US" sz="1200" dirty="0"/>
          </a:p>
          <a:p>
            <a:endParaRPr lang="en-US" sz="1200" dirty="0"/>
          </a:p>
          <a:p>
            <a:endParaRPr lang="en-US" sz="1200" dirty="0"/>
          </a:p>
          <a:p>
            <a:r>
              <a:rPr lang="en-US" sz="1200" dirty="0"/>
              <a:t>Tutorial on finding a running an existing Docker container: </a:t>
            </a:r>
            <a:r>
              <a:rPr lang="en-US" sz="1100" i="1" dirty="0">
                <a:hlinkClick r:id="rId5"/>
              </a:rPr>
              <a:t>https://www.chpc.utah.edu/documentation/software/singularity.php#exd</a:t>
            </a:r>
            <a:endParaRPr lang="en-US" sz="1100" i="1" dirty="0"/>
          </a:p>
          <a:p>
            <a:endParaRPr lang="en-US" sz="1100" i="1" dirty="0"/>
          </a:p>
        </p:txBody>
      </p:sp>
      <p:sp>
        <p:nvSpPr>
          <p:cNvPr id="8" name="Date Placeholder 5">
            <a:extLst>
              <a:ext uri="{FF2B5EF4-FFF2-40B4-BE49-F238E27FC236}">
                <a16:creationId xmlns:a16="http://schemas.microsoft.com/office/drawing/2014/main" id="{96EDEFFF-8640-6C43-8B81-B39726FEF588}"/>
              </a:ext>
            </a:extLst>
          </p:cNvPr>
          <p:cNvSpPr>
            <a:spLocks noGrp="1"/>
          </p:cNvSpPr>
          <p:nvPr>
            <p:ph type="dt" sz="half" idx="6"/>
          </p:nvPr>
        </p:nvSpPr>
        <p:spPr>
          <a:xfrm>
            <a:off x="1681103" y="3235827"/>
            <a:ext cx="1204595" cy="153888"/>
          </a:xfrm>
        </p:spPr>
        <p:txBody>
          <a:bodyPr/>
          <a:lstStyle/>
          <a:p>
            <a:pPr marL="12700">
              <a:lnSpc>
                <a:spcPct val="100000"/>
              </a:lnSpc>
              <a:spcBef>
                <a:spcPts val="190"/>
              </a:spcBef>
            </a:pPr>
            <a:r>
              <a:rPr lang="en-US" sz="1000" spc="0" dirty="0"/>
              <a:t>6/9/19  Containers</a:t>
            </a:r>
            <a:endParaRPr lang="en-US" sz="1000" spc="-5" dirty="0"/>
          </a:p>
        </p:txBody>
      </p:sp>
      <p:pic>
        <p:nvPicPr>
          <p:cNvPr id="9" name="Picture 8">
            <a:extLst>
              <a:ext uri="{FF2B5EF4-FFF2-40B4-BE49-F238E27FC236}">
                <a16:creationId xmlns:a16="http://schemas.microsoft.com/office/drawing/2014/main" id="{774E947E-D5B7-444E-ADF9-70FE1A71AD86}"/>
              </a:ext>
            </a:extLst>
          </p:cNvPr>
          <p:cNvPicPr>
            <a:picLocks noChangeAspect="1"/>
          </p:cNvPicPr>
          <p:nvPr/>
        </p:nvPicPr>
        <p:blipFill rotWithShape="1">
          <a:blip r:embed="rId6"/>
          <a:srcRect b="16901"/>
          <a:stretch/>
        </p:blipFill>
        <p:spPr>
          <a:xfrm>
            <a:off x="3793539" y="3200081"/>
            <a:ext cx="762000" cy="225380"/>
          </a:xfrm>
          <a:prstGeom prst="rect">
            <a:avLst/>
          </a:prstGeom>
        </p:spPr>
      </p:pic>
    </p:spTree>
    <p:extLst>
      <p:ext uri="{BB962C8B-B14F-4D97-AF65-F5344CB8AC3E}">
        <p14:creationId xmlns:p14="http://schemas.microsoft.com/office/powerpoint/2010/main" val="2857712323"/>
      </p:ext>
    </p:extLst>
  </p:cSld>
  <p:clrMapOvr>
    <a:masterClrMapping/>
  </p:clrMapOvr>
  <p:transition>
    <p:cut/>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27C5EF52-FF0F-2B47-87C2-4D0E2D727DCC}"/>
              </a:ext>
            </a:extLst>
          </p:cNvPr>
          <p:cNvSpPr>
            <a:spLocks noGrp="1"/>
          </p:cNvSpPr>
          <p:nvPr>
            <p:ph type="sldNum" sz="quarter" idx="7"/>
          </p:nvPr>
        </p:nvSpPr>
        <p:spPr/>
        <p:txBody>
          <a:bodyPr/>
          <a:lstStyle/>
          <a:p>
            <a:pPr marL="25400">
              <a:lnSpc>
                <a:spcPct val="100000"/>
              </a:lnSpc>
              <a:spcBef>
                <a:spcPts val="190"/>
              </a:spcBef>
            </a:pPr>
            <a:fld id="{81D60167-4931-47E6-BA6A-407CBD079E47}" type="slidenum">
              <a:rPr lang="en-US" spc="-20" smtClean="0"/>
              <a:t>12</a:t>
            </a:fld>
            <a:endParaRPr lang="en-US" spc="-20" dirty="0"/>
          </a:p>
        </p:txBody>
      </p:sp>
      <p:cxnSp>
        <p:nvCxnSpPr>
          <p:cNvPr id="16" name="Straight Connector 15">
            <a:extLst>
              <a:ext uri="{FF2B5EF4-FFF2-40B4-BE49-F238E27FC236}">
                <a16:creationId xmlns:a16="http://schemas.microsoft.com/office/drawing/2014/main" id="{60EE5CD0-077A-EA4D-B825-AF6FFA73CFEC}"/>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sp>
        <p:nvSpPr>
          <p:cNvPr id="7" name="Title 1">
            <a:extLst>
              <a:ext uri="{FF2B5EF4-FFF2-40B4-BE49-F238E27FC236}">
                <a16:creationId xmlns:a16="http://schemas.microsoft.com/office/drawing/2014/main" id="{B0963D87-D68F-C04E-AA94-0AEF956B95A4}"/>
              </a:ext>
            </a:extLst>
          </p:cNvPr>
          <p:cNvSpPr>
            <a:spLocks noGrp="1"/>
          </p:cNvSpPr>
          <p:nvPr>
            <p:ph type="title"/>
          </p:nvPr>
        </p:nvSpPr>
        <p:spPr>
          <a:xfrm>
            <a:off x="93698" y="171288"/>
            <a:ext cx="4516402" cy="338554"/>
          </a:xfrm>
        </p:spPr>
        <p:txBody>
          <a:bodyPr/>
          <a:lstStyle/>
          <a:p>
            <a:r>
              <a:rPr lang="en-US" sz="2200" dirty="0"/>
              <a:t>Key Singularity Commands</a:t>
            </a:r>
          </a:p>
        </p:txBody>
      </p:sp>
      <p:sp>
        <p:nvSpPr>
          <p:cNvPr id="3" name="TextBox 2">
            <a:extLst>
              <a:ext uri="{FF2B5EF4-FFF2-40B4-BE49-F238E27FC236}">
                <a16:creationId xmlns:a16="http://schemas.microsoft.com/office/drawing/2014/main" id="{004F10A6-6DE2-8C4D-9F77-F7F346A552C6}"/>
              </a:ext>
            </a:extLst>
          </p:cNvPr>
          <p:cNvSpPr txBox="1"/>
          <p:nvPr/>
        </p:nvSpPr>
        <p:spPr>
          <a:xfrm>
            <a:off x="59062" y="2961482"/>
            <a:ext cx="2779388" cy="307777"/>
          </a:xfrm>
          <a:prstGeom prst="rect">
            <a:avLst/>
          </a:prstGeom>
          <a:noFill/>
        </p:spPr>
        <p:txBody>
          <a:bodyPr wrap="square" rtlCol="0">
            <a:spAutoFit/>
          </a:bodyPr>
          <a:lstStyle/>
          <a:p>
            <a:r>
              <a:rPr lang="en-US" sz="800" i="1" spc="-25" dirty="0">
                <a:solidFill>
                  <a:srgbClr val="999999"/>
                </a:solidFill>
                <a:latin typeface="Tahoma"/>
                <a:cs typeface="Tahoma"/>
                <a:hlinkClick r:id="rId2"/>
              </a:rPr>
              <a:t>More: https://www.sylabs.io/guides/3.2/user-guide/cli.html</a:t>
            </a:r>
            <a:endParaRPr lang="en-US" sz="800" i="1" spc="-25" dirty="0">
              <a:solidFill>
                <a:srgbClr val="999999"/>
              </a:solidFill>
              <a:latin typeface="Tahoma"/>
              <a:cs typeface="Tahoma"/>
            </a:endParaRPr>
          </a:p>
          <a:p>
            <a:endParaRPr lang="en-US" sz="600" i="1" dirty="0"/>
          </a:p>
        </p:txBody>
      </p:sp>
      <p:sp>
        <p:nvSpPr>
          <p:cNvPr id="11" name="Rectangle 10">
            <a:extLst>
              <a:ext uri="{FF2B5EF4-FFF2-40B4-BE49-F238E27FC236}">
                <a16:creationId xmlns:a16="http://schemas.microsoft.com/office/drawing/2014/main" id="{2834298F-0236-8648-B203-29F314A85968}"/>
              </a:ext>
            </a:extLst>
          </p:cNvPr>
          <p:cNvSpPr/>
          <p:nvPr/>
        </p:nvSpPr>
        <p:spPr>
          <a:xfrm>
            <a:off x="59062" y="690467"/>
            <a:ext cx="4455788" cy="2123658"/>
          </a:xfrm>
          <a:prstGeom prst="rect">
            <a:avLst/>
          </a:prstGeom>
        </p:spPr>
        <p:txBody>
          <a:bodyPr wrap="square">
            <a:spAutoFit/>
          </a:bodyPr>
          <a:lstStyle/>
          <a:p>
            <a:r>
              <a:rPr lang="en-US" sz="1200" dirty="0">
                <a:hlinkClick r:id="rId3"/>
              </a:rPr>
              <a:t>build</a:t>
            </a:r>
            <a:r>
              <a:rPr lang="en-US" sz="1200" dirty="0"/>
              <a:t>: Build a container on your user endpoint or build environment</a:t>
            </a:r>
          </a:p>
          <a:p>
            <a:endParaRPr lang="en-US" sz="1200" dirty="0"/>
          </a:p>
          <a:p>
            <a:r>
              <a:rPr lang="en-US" sz="1200" dirty="0">
                <a:hlinkClick r:id="rId4"/>
              </a:rPr>
              <a:t>exec</a:t>
            </a:r>
            <a:r>
              <a:rPr lang="en-US" sz="1200" dirty="0"/>
              <a:t>: Execute a command to your container</a:t>
            </a:r>
          </a:p>
          <a:p>
            <a:endParaRPr lang="en-US" sz="1200" dirty="0"/>
          </a:p>
          <a:p>
            <a:r>
              <a:rPr lang="en-US" sz="1200" dirty="0">
                <a:hlinkClick r:id="rId5"/>
              </a:rPr>
              <a:t>inspect</a:t>
            </a:r>
            <a:r>
              <a:rPr lang="en-US" sz="1200" dirty="0"/>
              <a:t>: See labels, run and test scripts, and environment variables</a:t>
            </a:r>
          </a:p>
          <a:p>
            <a:endParaRPr lang="en-US" sz="1200" dirty="0"/>
          </a:p>
          <a:p>
            <a:r>
              <a:rPr lang="en-US" sz="1200" dirty="0">
                <a:hlinkClick r:id="rId6"/>
              </a:rPr>
              <a:t>pull</a:t>
            </a:r>
            <a:r>
              <a:rPr lang="en-US" sz="1200" dirty="0"/>
              <a:t>: pull an image from Docker or Singularity Hub</a:t>
            </a:r>
          </a:p>
          <a:p>
            <a:endParaRPr lang="en-US" sz="1200" dirty="0"/>
          </a:p>
          <a:p>
            <a:r>
              <a:rPr lang="en-US" sz="1200" dirty="0">
                <a:hlinkClick r:id="rId7"/>
              </a:rPr>
              <a:t>run</a:t>
            </a:r>
            <a:r>
              <a:rPr lang="en-US" sz="1200" dirty="0"/>
              <a:t>: Run your image as an executable</a:t>
            </a:r>
          </a:p>
          <a:p>
            <a:endParaRPr lang="en-US" sz="1200" dirty="0"/>
          </a:p>
          <a:p>
            <a:r>
              <a:rPr lang="en-US" sz="1200" dirty="0">
                <a:hlinkClick r:id="rId8"/>
              </a:rPr>
              <a:t>shell</a:t>
            </a:r>
            <a:r>
              <a:rPr lang="en-US" sz="1200" dirty="0"/>
              <a:t>: Shell into your image</a:t>
            </a:r>
          </a:p>
        </p:txBody>
      </p:sp>
      <p:sp>
        <p:nvSpPr>
          <p:cNvPr id="8" name="Date Placeholder 5">
            <a:extLst>
              <a:ext uri="{FF2B5EF4-FFF2-40B4-BE49-F238E27FC236}">
                <a16:creationId xmlns:a16="http://schemas.microsoft.com/office/drawing/2014/main" id="{96EDEFFF-8640-6C43-8B81-B39726FEF588}"/>
              </a:ext>
            </a:extLst>
          </p:cNvPr>
          <p:cNvSpPr>
            <a:spLocks noGrp="1"/>
          </p:cNvSpPr>
          <p:nvPr>
            <p:ph type="dt" sz="half" idx="6"/>
          </p:nvPr>
        </p:nvSpPr>
        <p:spPr>
          <a:xfrm>
            <a:off x="1681103" y="3235827"/>
            <a:ext cx="1204595" cy="153888"/>
          </a:xfrm>
        </p:spPr>
        <p:txBody>
          <a:bodyPr/>
          <a:lstStyle/>
          <a:p>
            <a:pPr marL="12700">
              <a:lnSpc>
                <a:spcPct val="100000"/>
              </a:lnSpc>
              <a:spcBef>
                <a:spcPts val="190"/>
              </a:spcBef>
            </a:pPr>
            <a:r>
              <a:rPr lang="en-US" sz="1000" spc="0" dirty="0"/>
              <a:t>6/9/19  Containers</a:t>
            </a:r>
            <a:endParaRPr lang="en-US" sz="1000" spc="-5" dirty="0"/>
          </a:p>
        </p:txBody>
      </p:sp>
      <p:pic>
        <p:nvPicPr>
          <p:cNvPr id="9" name="Picture 8">
            <a:extLst>
              <a:ext uri="{FF2B5EF4-FFF2-40B4-BE49-F238E27FC236}">
                <a16:creationId xmlns:a16="http://schemas.microsoft.com/office/drawing/2014/main" id="{774E947E-D5B7-444E-ADF9-70FE1A71AD86}"/>
              </a:ext>
            </a:extLst>
          </p:cNvPr>
          <p:cNvPicPr>
            <a:picLocks noChangeAspect="1"/>
          </p:cNvPicPr>
          <p:nvPr/>
        </p:nvPicPr>
        <p:blipFill rotWithShape="1">
          <a:blip r:embed="rId9"/>
          <a:srcRect b="16901"/>
          <a:stretch/>
        </p:blipFill>
        <p:spPr>
          <a:xfrm>
            <a:off x="3793539" y="3200081"/>
            <a:ext cx="762000" cy="225380"/>
          </a:xfrm>
          <a:prstGeom prst="rect">
            <a:avLst/>
          </a:prstGeom>
        </p:spPr>
      </p:pic>
    </p:spTree>
    <p:extLst>
      <p:ext uri="{BB962C8B-B14F-4D97-AF65-F5344CB8AC3E}">
        <p14:creationId xmlns:p14="http://schemas.microsoft.com/office/powerpoint/2010/main" val="3044927236"/>
      </p:ext>
    </p:extLst>
  </p:cSld>
  <p:clrMapOvr>
    <a:masterClrMapping/>
  </p:clrMapOvr>
  <p:transition>
    <p:cut/>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27C5EF52-FF0F-2B47-87C2-4D0E2D727DCC}"/>
              </a:ext>
            </a:extLst>
          </p:cNvPr>
          <p:cNvSpPr>
            <a:spLocks noGrp="1"/>
          </p:cNvSpPr>
          <p:nvPr>
            <p:ph type="sldNum" sz="quarter" idx="7"/>
          </p:nvPr>
        </p:nvSpPr>
        <p:spPr/>
        <p:txBody>
          <a:bodyPr/>
          <a:lstStyle/>
          <a:p>
            <a:pPr marL="25400">
              <a:lnSpc>
                <a:spcPct val="100000"/>
              </a:lnSpc>
              <a:spcBef>
                <a:spcPts val="190"/>
              </a:spcBef>
            </a:pPr>
            <a:fld id="{81D60167-4931-47E6-BA6A-407CBD079E47}" type="slidenum">
              <a:rPr lang="en-US" spc="-20" smtClean="0"/>
              <a:t>13</a:t>
            </a:fld>
            <a:endParaRPr lang="en-US" spc="-20" dirty="0"/>
          </a:p>
        </p:txBody>
      </p:sp>
      <p:cxnSp>
        <p:nvCxnSpPr>
          <p:cNvPr id="16" name="Straight Connector 15">
            <a:extLst>
              <a:ext uri="{FF2B5EF4-FFF2-40B4-BE49-F238E27FC236}">
                <a16:creationId xmlns:a16="http://schemas.microsoft.com/office/drawing/2014/main" id="{60EE5CD0-077A-EA4D-B825-AF6FFA73CFEC}"/>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sp>
        <p:nvSpPr>
          <p:cNvPr id="7" name="Title 1">
            <a:extLst>
              <a:ext uri="{FF2B5EF4-FFF2-40B4-BE49-F238E27FC236}">
                <a16:creationId xmlns:a16="http://schemas.microsoft.com/office/drawing/2014/main" id="{B0963D87-D68F-C04E-AA94-0AEF956B95A4}"/>
              </a:ext>
            </a:extLst>
          </p:cNvPr>
          <p:cNvSpPr>
            <a:spLocks noGrp="1"/>
          </p:cNvSpPr>
          <p:nvPr>
            <p:ph type="title"/>
          </p:nvPr>
        </p:nvSpPr>
        <p:spPr>
          <a:xfrm>
            <a:off x="247650" y="171288"/>
            <a:ext cx="3733800" cy="377026"/>
          </a:xfrm>
        </p:spPr>
        <p:txBody>
          <a:bodyPr/>
          <a:lstStyle/>
          <a:p>
            <a:r>
              <a:rPr lang="en-US" dirty="0"/>
              <a:t>Running containers</a:t>
            </a:r>
          </a:p>
        </p:txBody>
      </p:sp>
      <p:sp>
        <p:nvSpPr>
          <p:cNvPr id="11" name="Rectangle 10">
            <a:extLst>
              <a:ext uri="{FF2B5EF4-FFF2-40B4-BE49-F238E27FC236}">
                <a16:creationId xmlns:a16="http://schemas.microsoft.com/office/drawing/2014/main" id="{2834298F-0236-8648-B203-29F314A85968}"/>
              </a:ext>
            </a:extLst>
          </p:cNvPr>
          <p:cNvSpPr/>
          <p:nvPr/>
        </p:nvSpPr>
        <p:spPr>
          <a:xfrm>
            <a:off x="162884" y="596855"/>
            <a:ext cx="4213507" cy="2739211"/>
          </a:xfrm>
          <a:prstGeom prst="rect">
            <a:avLst/>
          </a:prstGeom>
        </p:spPr>
        <p:txBody>
          <a:bodyPr wrap="square">
            <a:spAutoFit/>
          </a:bodyPr>
          <a:lstStyle/>
          <a:p>
            <a:r>
              <a:rPr lang="en-US" sz="1000" dirty="0">
                <a:solidFill>
                  <a:srgbClr val="000000"/>
                </a:solidFill>
                <a:latin typeface="Helvetica Neue" panose="02000503000000020004" pitchFamily="2" charset="0"/>
              </a:rPr>
              <a:t>Now, on </a:t>
            </a:r>
            <a:r>
              <a:rPr lang="en-US" sz="1000" b="1" i="1" dirty="0">
                <a:solidFill>
                  <a:srgbClr val="000000"/>
                </a:solidFill>
                <a:latin typeface="Helvetica Neue" panose="02000503000000020004" pitchFamily="2" charset="0"/>
              </a:rPr>
              <a:t>any system </a:t>
            </a:r>
            <a:r>
              <a:rPr lang="en-US" sz="1000" dirty="0">
                <a:solidFill>
                  <a:srgbClr val="000000"/>
                </a:solidFill>
                <a:latin typeface="Helvetica Neue" panose="02000503000000020004" pitchFamily="2" charset="0"/>
              </a:rPr>
              <a:t>with Singularity, even without administrative privilege, you can retrieve and use containers:</a:t>
            </a:r>
          </a:p>
          <a:p>
            <a:endParaRPr lang="en-US" sz="600" dirty="0">
              <a:solidFill>
                <a:srgbClr val="000000"/>
              </a:solidFill>
              <a:latin typeface="Helvetica Neue" panose="02000503000000020004" pitchFamily="2" charset="0"/>
            </a:endParaRPr>
          </a:p>
          <a:p>
            <a:pPr marL="171450" indent="-171450">
              <a:buFont typeface="Arial" panose="020B0604020202020204" pitchFamily="34" charset="0"/>
              <a:buChar char="•"/>
            </a:pPr>
            <a:r>
              <a:rPr lang="en-US" sz="1000" dirty="0">
                <a:solidFill>
                  <a:srgbClr val="000000"/>
                </a:solidFill>
                <a:latin typeface="Helvetica Neue" panose="02000503000000020004" pitchFamily="2" charset="0"/>
              </a:rPr>
              <a:t> Download a container from Singularity Hub or Docker Hub </a:t>
            </a:r>
          </a:p>
          <a:p>
            <a:pPr marL="628650" lvl="1" indent="-171450">
              <a:buFont typeface="Arial" panose="020B0604020202020204" pitchFamily="34" charset="0"/>
              <a:buChar char="•"/>
            </a:pPr>
            <a:r>
              <a:rPr lang="en-US" sz="900" dirty="0">
                <a:solidFill>
                  <a:srgbClr val="FF0000"/>
                </a:solidFill>
                <a:latin typeface="Courier New" panose="02070309020205020404" pitchFamily="49" charset="0"/>
                <a:cs typeface="Courier New" panose="02070309020205020404" pitchFamily="49" charset="0"/>
              </a:rPr>
              <a:t>singularity pull </a:t>
            </a:r>
            <a:r>
              <a:rPr lang="en-US" sz="900" dirty="0" err="1">
                <a:solidFill>
                  <a:srgbClr val="FF0000"/>
                </a:solidFill>
                <a:latin typeface="Courier New" panose="02070309020205020404" pitchFamily="49" charset="0"/>
                <a:cs typeface="Courier New" panose="02070309020205020404" pitchFamily="49" charset="0"/>
              </a:rPr>
              <a:t>shub</a:t>
            </a:r>
            <a:r>
              <a:rPr lang="en-US" sz="900" dirty="0">
                <a:solidFill>
                  <a:srgbClr val="FF0000"/>
                </a:solidFill>
                <a:latin typeface="Courier New" panose="02070309020205020404" pitchFamily="49" charset="0"/>
                <a:cs typeface="Courier New" panose="02070309020205020404" pitchFamily="49" charset="0"/>
              </a:rPr>
              <a:t>://</a:t>
            </a:r>
            <a:r>
              <a:rPr lang="en-US" sz="900" dirty="0" err="1">
                <a:solidFill>
                  <a:srgbClr val="FF0000"/>
                </a:solidFill>
                <a:latin typeface="Courier New" panose="02070309020205020404" pitchFamily="49" charset="0"/>
                <a:cs typeface="Courier New" panose="02070309020205020404" pitchFamily="49" charset="0"/>
              </a:rPr>
              <a:t>some_repo</a:t>
            </a:r>
            <a:r>
              <a:rPr lang="en-US" sz="900" dirty="0">
                <a:solidFill>
                  <a:srgbClr val="FF0000"/>
                </a:solidFill>
                <a:latin typeface="Courier New" panose="02070309020205020404" pitchFamily="49" charset="0"/>
                <a:cs typeface="Courier New" panose="02070309020205020404" pitchFamily="49" charset="0"/>
              </a:rPr>
              <a:t>/</a:t>
            </a:r>
            <a:r>
              <a:rPr lang="en-US" sz="900" dirty="0" err="1">
                <a:solidFill>
                  <a:srgbClr val="FF0000"/>
                </a:solidFill>
                <a:latin typeface="Courier New" panose="02070309020205020404" pitchFamily="49" charset="0"/>
                <a:cs typeface="Courier New" panose="02070309020205020404" pitchFamily="49" charset="0"/>
              </a:rPr>
              <a:t>some_image</a:t>
            </a:r>
            <a:endParaRPr lang="en-US" sz="900" dirty="0">
              <a:solidFill>
                <a:srgbClr val="FF0000"/>
              </a:solidFill>
              <a:latin typeface="Courier New" panose="02070309020205020404" pitchFamily="49" charset="0"/>
              <a:cs typeface="Courier New" panose="02070309020205020404" pitchFamily="49" charset="0"/>
            </a:endParaRPr>
          </a:p>
          <a:p>
            <a:pPr marL="628650" lvl="1" indent="-171450">
              <a:buFont typeface="Arial" panose="020B0604020202020204" pitchFamily="34" charset="0"/>
              <a:buChar char="•"/>
            </a:pPr>
            <a:r>
              <a:rPr lang="en-US" sz="900" dirty="0">
                <a:solidFill>
                  <a:srgbClr val="FF0000"/>
                </a:solidFill>
                <a:latin typeface="Courier New" panose="02070309020205020404" pitchFamily="49" charset="0"/>
                <a:cs typeface="Courier New" panose="02070309020205020404" pitchFamily="49" charset="0"/>
              </a:rPr>
              <a:t>singularity pull library://</a:t>
            </a:r>
            <a:r>
              <a:rPr lang="en-US" sz="900" dirty="0" err="1">
                <a:solidFill>
                  <a:srgbClr val="FF0000"/>
                </a:solidFill>
                <a:latin typeface="Courier New" panose="02070309020205020404" pitchFamily="49" charset="0"/>
                <a:cs typeface="Courier New" panose="02070309020205020404" pitchFamily="49" charset="0"/>
              </a:rPr>
              <a:t>some_repo</a:t>
            </a:r>
            <a:r>
              <a:rPr lang="en-US" sz="900" dirty="0">
                <a:solidFill>
                  <a:srgbClr val="FF0000"/>
                </a:solidFill>
                <a:latin typeface="Courier New" panose="02070309020205020404" pitchFamily="49" charset="0"/>
                <a:cs typeface="Courier New" panose="02070309020205020404" pitchFamily="49" charset="0"/>
              </a:rPr>
              <a:t>/</a:t>
            </a:r>
            <a:r>
              <a:rPr lang="en-US" sz="900" dirty="0" err="1">
                <a:solidFill>
                  <a:srgbClr val="FF0000"/>
                </a:solidFill>
                <a:latin typeface="Courier New" panose="02070309020205020404" pitchFamily="49" charset="0"/>
                <a:cs typeface="Courier New" panose="02070309020205020404" pitchFamily="49" charset="0"/>
              </a:rPr>
              <a:t>some_image</a:t>
            </a:r>
            <a:endParaRPr lang="en-US" sz="900" dirty="0">
              <a:solidFill>
                <a:srgbClr val="FF0000"/>
              </a:solidFill>
              <a:latin typeface="Courier New" panose="02070309020205020404" pitchFamily="49" charset="0"/>
              <a:cs typeface="Courier New" panose="02070309020205020404" pitchFamily="49" charset="0"/>
            </a:endParaRPr>
          </a:p>
          <a:p>
            <a:pPr marL="628650" lvl="1" indent="-171450">
              <a:buFont typeface="Arial" panose="020B0604020202020204" pitchFamily="34" charset="0"/>
              <a:buChar char="•"/>
            </a:pPr>
            <a:r>
              <a:rPr lang="en-US" sz="900" dirty="0">
                <a:solidFill>
                  <a:srgbClr val="FF0000"/>
                </a:solidFill>
                <a:latin typeface="Courier New" panose="02070309020205020404" pitchFamily="49" charset="0"/>
                <a:cs typeface="Courier New" panose="02070309020205020404" pitchFamily="49" charset="0"/>
              </a:rPr>
              <a:t>singularity pull docker://</a:t>
            </a:r>
            <a:r>
              <a:rPr lang="en-US" sz="900" dirty="0" err="1">
                <a:solidFill>
                  <a:srgbClr val="FF0000"/>
                </a:solidFill>
                <a:latin typeface="Courier New" panose="02070309020205020404" pitchFamily="49" charset="0"/>
                <a:cs typeface="Courier New" panose="02070309020205020404" pitchFamily="49" charset="0"/>
              </a:rPr>
              <a:t>some_repo</a:t>
            </a:r>
            <a:r>
              <a:rPr lang="en-US" sz="900" dirty="0">
                <a:solidFill>
                  <a:srgbClr val="FF0000"/>
                </a:solidFill>
                <a:latin typeface="Courier New" panose="02070309020205020404" pitchFamily="49" charset="0"/>
                <a:cs typeface="Courier New" panose="02070309020205020404" pitchFamily="49" charset="0"/>
              </a:rPr>
              <a:t>/</a:t>
            </a:r>
            <a:r>
              <a:rPr lang="en-US" sz="900" dirty="0" err="1">
                <a:solidFill>
                  <a:srgbClr val="FF0000"/>
                </a:solidFill>
                <a:latin typeface="Courier New" panose="02070309020205020404" pitchFamily="49" charset="0"/>
                <a:cs typeface="Courier New" panose="02070309020205020404" pitchFamily="49" charset="0"/>
              </a:rPr>
              <a:t>some_image</a:t>
            </a:r>
            <a:endParaRPr lang="en-US" sz="900" dirty="0">
              <a:solidFill>
                <a:srgbClr val="FF0000"/>
              </a:solidFill>
              <a:latin typeface="Courier New" panose="02070309020205020404" pitchFamily="49" charset="0"/>
              <a:cs typeface="Courier New" panose="02070309020205020404" pitchFamily="49" charset="0"/>
            </a:endParaRPr>
          </a:p>
          <a:p>
            <a:pPr marL="171450" indent="-171450">
              <a:buFont typeface="Arial" panose="020B0604020202020204" pitchFamily="34" charset="0"/>
              <a:buChar char="•"/>
            </a:pPr>
            <a:endParaRPr lang="en-US" sz="600" dirty="0">
              <a:solidFill>
                <a:srgbClr val="000000"/>
              </a:solidFill>
              <a:latin typeface="Helvetica Neue" panose="02000503000000020004" pitchFamily="2" charset="0"/>
            </a:endParaRPr>
          </a:p>
          <a:p>
            <a:pPr marL="171450" indent="-171450">
              <a:buFont typeface="Arial" panose="020B0604020202020204" pitchFamily="34" charset="0"/>
              <a:buChar char="•"/>
            </a:pPr>
            <a:r>
              <a:rPr lang="en-US" sz="1000" dirty="0">
                <a:solidFill>
                  <a:srgbClr val="000000"/>
                </a:solidFill>
                <a:latin typeface="Helvetica Neue" panose="02000503000000020004" pitchFamily="2" charset="0"/>
              </a:rPr>
              <a:t> Run a container</a:t>
            </a:r>
          </a:p>
          <a:p>
            <a:pPr marL="628650" lvl="1" indent="-171450">
              <a:buFont typeface="Arial" panose="020B0604020202020204" pitchFamily="34" charset="0"/>
              <a:buChar char="•"/>
            </a:pPr>
            <a:r>
              <a:rPr lang="en-US" sz="900" dirty="0">
                <a:solidFill>
                  <a:srgbClr val="FF0000"/>
                </a:solidFill>
                <a:latin typeface="Courier New" panose="02070309020205020404" pitchFamily="49" charset="0"/>
                <a:cs typeface="Courier New" panose="02070309020205020404" pitchFamily="49" charset="0"/>
              </a:rPr>
              <a:t>singularity run </a:t>
            </a:r>
            <a:r>
              <a:rPr lang="en-US" sz="900" dirty="0" err="1">
                <a:solidFill>
                  <a:srgbClr val="FF0000"/>
                </a:solidFill>
                <a:latin typeface="Courier New" panose="02070309020205020404" pitchFamily="49" charset="0"/>
                <a:cs typeface="Courier New" panose="02070309020205020404" pitchFamily="49" charset="0"/>
              </a:rPr>
              <a:t>mycont.sif</a:t>
            </a:r>
            <a:endParaRPr lang="en-US" sz="900" dirty="0">
              <a:solidFill>
                <a:srgbClr val="FF0000"/>
              </a:solidFill>
              <a:latin typeface="Courier New" panose="02070309020205020404" pitchFamily="49" charset="0"/>
              <a:cs typeface="Courier New" panose="02070309020205020404" pitchFamily="49" charset="0"/>
            </a:endParaRPr>
          </a:p>
          <a:p>
            <a:pPr marL="171450" indent="-171450">
              <a:buFont typeface="Arial" panose="020B0604020202020204" pitchFamily="34" charset="0"/>
              <a:buChar char="•"/>
            </a:pPr>
            <a:endParaRPr lang="en-US" sz="600" b="0" i="0" dirty="0">
              <a:solidFill>
                <a:srgbClr val="000000"/>
              </a:solidFill>
              <a:effectLst/>
              <a:latin typeface="Helvetica Neue" panose="02000503000000020004" pitchFamily="2" charset="0"/>
            </a:endParaRPr>
          </a:p>
          <a:p>
            <a:pPr marL="171450" indent="-171450">
              <a:buFont typeface="Arial" panose="020B0604020202020204" pitchFamily="34" charset="0"/>
              <a:buChar char="•"/>
            </a:pPr>
            <a:r>
              <a:rPr lang="en-US" sz="1000" dirty="0">
                <a:solidFill>
                  <a:srgbClr val="000000"/>
                </a:solidFill>
                <a:latin typeface="Helvetica Neue" panose="02000503000000020004" pitchFamily="2" charset="0"/>
              </a:rPr>
              <a:t> Execute a specific program within a container</a:t>
            </a:r>
          </a:p>
          <a:p>
            <a:pPr marL="628650" lvl="1" indent="-171450">
              <a:buFont typeface="Arial" panose="020B0604020202020204" pitchFamily="34" charset="0"/>
              <a:buChar char="•"/>
            </a:pPr>
            <a:r>
              <a:rPr lang="en-US" sz="900" dirty="0">
                <a:solidFill>
                  <a:srgbClr val="FF0000"/>
                </a:solidFill>
                <a:latin typeface="Courier New" panose="02070309020205020404" pitchFamily="49" charset="0"/>
                <a:cs typeface="Courier New" panose="02070309020205020404" pitchFamily="49" charset="0"/>
              </a:rPr>
              <a:t>singularity exec </a:t>
            </a:r>
            <a:r>
              <a:rPr lang="en-US" sz="900" dirty="0" err="1">
                <a:solidFill>
                  <a:srgbClr val="FF0000"/>
                </a:solidFill>
                <a:latin typeface="Courier New" panose="02070309020205020404" pitchFamily="49" charset="0"/>
                <a:cs typeface="Courier New" panose="02070309020205020404" pitchFamily="49" charset="0"/>
              </a:rPr>
              <a:t>mycont.sif</a:t>
            </a:r>
            <a:r>
              <a:rPr lang="en-US" sz="900" dirty="0">
                <a:solidFill>
                  <a:srgbClr val="FF0000"/>
                </a:solidFill>
                <a:latin typeface="Courier New" panose="02070309020205020404" pitchFamily="49" charset="0"/>
                <a:cs typeface="Courier New" panose="02070309020205020404" pitchFamily="49" charset="0"/>
              </a:rPr>
              <a:t> python </a:t>
            </a:r>
            <a:r>
              <a:rPr lang="en-US" sz="900" dirty="0" err="1">
                <a:solidFill>
                  <a:srgbClr val="FF0000"/>
                </a:solidFill>
                <a:latin typeface="Courier New" panose="02070309020205020404" pitchFamily="49" charset="0"/>
                <a:cs typeface="Courier New" panose="02070309020205020404" pitchFamily="49" charset="0"/>
              </a:rPr>
              <a:t>myscript.py</a:t>
            </a:r>
            <a:endParaRPr lang="en-US" sz="900" dirty="0">
              <a:solidFill>
                <a:srgbClr val="FF0000"/>
              </a:solidFill>
              <a:latin typeface="Courier New" panose="02070309020205020404" pitchFamily="49" charset="0"/>
              <a:cs typeface="Courier New" panose="02070309020205020404" pitchFamily="49" charset="0"/>
            </a:endParaRPr>
          </a:p>
          <a:p>
            <a:pPr marL="171450" indent="-171450">
              <a:buFont typeface="Arial" panose="020B0604020202020204" pitchFamily="34" charset="0"/>
              <a:buChar char="•"/>
            </a:pPr>
            <a:endParaRPr lang="en-US" sz="600" b="0" i="0" dirty="0">
              <a:solidFill>
                <a:srgbClr val="000000"/>
              </a:solidFill>
              <a:effectLst/>
              <a:latin typeface="Helvetica Neue" panose="02000503000000020004" pitchFamily="2" charset="0"/>
            </a:endParaRPr>
          </a:p>
          <a:p>
            <a:pPr marL="171450" indent="-171450">
              <a:buFont typeface="Arial" panose="020B0604020202020204" pitchFamily="34" charset="0"/>
              <a:buChar char="•"/>
            </a:pPr>
            <a:r>
              <a:rPr lang="en-US" sz="1000" dirty="0">
                <a:solidFill>
                  <a:srgbClr val="000000"/>
                </a:solidFill>
                <a:latin typeface="Helvetica Neue" panose="02000503000000020004" pitchFamily="2" charset="0"/>
              </a:rPr>
              <a:t>“Shell” into a container to use or look around</a:t>
            </a:r>
          </a:p>
          <a:p>
            <a:pPr marL="628650" lvl="1" indent="-171450">
              <a:buFont typeface="Arial" panose="020B0604020202020204" pitchFamily="34" charset="0"/>
              <a:buChar char="•"/>
            </a:pPr>
            <a:r>
              <a:rPr lang="en-US" sz="900" b="0" i="0" dirty="0">
                <a:solidFill>
                  <a:srgbClr val="FF0000"/>
                </a:solidFill>
                <a:effectLst/>
                <a:latin typeface="Courier New" panose="02070309020205020404" pitchFamily="49" charset="0"/>
                <a:cs typeface="Courier New" panose="02070309020205020404" pitchFamily="49" charset="0"/>
              </a:rPr>
              <a:t>singularity shell </a:t>
            </a:r>
            <a:r>
              <a:rPr lang="en-US" sz="900" b="0" i="0" dirty="0" err="1">
                <a:solidFill>
                  <a:srgbClr val="FF0000"/>
                </a:solidFill>
                <a:effectLst/>
                <a:latin typeface="Courier New" panose="02070309020205020404" pitchFamily="49" charset="0"/>
                <a:cs typeface="Courier New" panose="02070309020205020404" pitchFamily="49" charset="0"/>
              </a:rPr>
              <a:t>mycont.</a:t>
            </a:r>
            <a:r>
              <a:rPr lang="en-US" sz="900" dirty="0" err="1">
                <a:solidFill>
                  <a:srgbClr val="FF0000"/>
                </a:solidFill>
                <a:latin typeface="Courier New" panose="02070309020205020404" pitchFamily="49" charset="0"/>
                <a:cs typeface="Courier New" panose="02070309020205020404" pitchFamily="49" charset="0"/>
              </a:rPr>
              <a:t>sif</a:t>
            </a:r>
            <a:endParaRPr lang="en-US" sz="900" b="0" i="0" dirty="0">
              <a:solidFill>
                <a:srgbClr val="FF0000"/>
              </a:solidFill>
              <a:effectLst/>
              <a:latin typeface="Courier New" panose="02070309020205020404" pitchFamily="49" charset="0"/>
              <a:cs typeface="Courier New" panose="02070309020205020404" pitchFamily="49" charset="0"/>
            </a:endParaRPr>
          </a:p>
          <a:p>
            <a:pPr marL="628650" lvl="1" indent="-171450">
              <a:buFont typeface="Arial" panose="020B0604020202020204" pitchFamily="34" charset="0"/>
              <a:buChar char="•"/>
            </a:pPr>
            <a:endParaRPr lang="en-US" sz="600" dirty="0">
              <a:solidFill>
                <a:srgbClr val="000000"/>
              </a:solidFill>
              <a:latin typeface="Courier New" panose="02070309020205020404" pitchFamily="49" charset="0"/>
              <a:cs typeface="Courier New" panose="02070309020205020404" pitchFamily="49" charset="0"/>
            </a:endParaRPr>
          </a:p>
          <a:p>
            <a:pPr marL="171450" indent="-171450">
              <a:buFont typeface="Arial" panose="020B0604020202020204" pitchFamily="34" charset="0"/>
              <a:buChar char="•"/>
            </a:pPr>
            <a:r>
              <a:rPr lang="en-US" sz="1000" dirty="0">
                <a:solidFill>
                  <a:srgbClr val="000000"/>
                </a:solidFill>
                <a:latin typeface="Helvetica Neue" panose="02000503000000020004" pitchFamily="2" charset="0"/>
              </a:rPr>
              <a:t>Inspect an image</a:t>
            </a:r>
          </a:p>
          <a:p>
            <a:pPr marL="628650" lvl="1" indent="-171450">
              <a:buFont typeface="Arial" panose="020B0604020202020204" pitchFamily="34" charset="0"/>
              <a:buChar char="•"/>
            </a:pPr>
            <a:r>
              <a:rPr lang="en-US" sz="900" dirty="0">
                <a:solidFill>
                  <a:srgbClr val="FF0000"/>
                </a:solidFill>
                <a:latin typeface="Courier New" panose="02070309020205020404" pitchFamily="49" charset="0"/>
                <a:cs typeface="Courier New" panose="02070309020205020404" pitchFamily="49" charset="0"/>
              </a:rPr>
              <a:t>singularity inspect --</a:t>
            </a:r>
            <a:r>
              <a:rPr lang="en-US" sz="900" dirty="0" err="1">
                <a:solidFill>
                  <a:srgbClr val="FF0000"/>
                </a:solidFill>
                <a:latin typeface="Courier New" panose="02070309020205020404" pitchFamily="49" charset="0"/>
                <a:cs typeface="Courier New" panose="02070309020205020404" pitchFamily="49" charset="0"/>
              </a:rPr>
              <a:t>runscript</a:t>
            </a:r>
            <a:r>
              <a:rPr lang="en-US" sz="900" dirty="0">
                <a:solidFill>
                  <a:srgbClr val="FF0000"/>
                </a:solidFill>
                <a:latin typeface="Courier New" panose="02070309020205020404" pitchFamily="49" charset="0"/>
                <a:cs typeface="Courier New" panose="02070309020205020404" pitchFamily="49" charset="0"/>
              </a:rPr>
              <a:t> </a:t>
            </a:r>
            <a:r>
              <a:rPr lang="en-US" sz="900" dirty="0" err="1">
                <a:solidFill>
                  <a:srgbClr val="FF0000"/>
                </a:solidFill>
                <a:latin typeface="Courier New" panose="02070309020205020404" pitchFamily="49" charset="0"/>
                <a:cs typeface="Courier New" panose="02070309020205020404" pitchFamily="49" charset="0"/>
              </a:rPr>
              <a:t>mycont.sif</a:t>
            </a:r>
            <a:endParaRPr lang="en-US" sz="900" dirty="0">
              <a:solidFill>
                <a:srgbClr val="FF0000"/>
              </a:solidFill>
              <a:latin typeface="Courier New" panose="02070309020205020404" pitchFamily="49" charset="0"/>
              <a:cs typeface="Courier New" panose="02070309020205020404" pitchFamily="49" charset="0"/>
            </a:endParaRPr>
          </a:p>
          <a:p>
            <a:pPr marL="171450" indent="-171450">
              <a:buFont typeface="Arial" panose="020B0604020202020204" pitchFamily="34" charset="0"/>
              <a:buChar char="•"/>
            </a:pPr>
            <a:endParaRPr lang="en-US" sz="900" b="0" i="0" dirty="0">
              <a:solidFill>
                <a:srgbClr val="000000"/>
              </a:solidFill>
              <a:effectLst/>
              <a:latin typeface="Courier New" panose="02070309020205020404" pitchFamily="49" charset="0"/>
              <a:cs typeface="Courier New" panose="02070309020205020404" pitchFamily="49" charset="0"/>
            </a:endParaRPr>
          </a:p>
        </p:txBody>
      </p:sp>
      <p:sp>
        <p:nvSpPr>
          <p:cNvPr id="6" name="Date Placeholder 5">
            <a:extLst>
              <a:ext uri="{FF2B5EF4-FFF2-40B4-BE49-F238E27FC236}">
                <a16:creationId xmlns:a16="http://schemas.microsoft.com/office/drawing/2014/main" id="{B36CA882-3654-2443-A3C2-56F3240FA782}"/>
              </a:ext>
            </a:extLst>
          </p:cNvPr>
          <p:cNvSpPr>
            <a:spLocks noGrp="1"/>
          </p:cNvSpPr>
          <p:nvPr>
            <p:ph type="dt" sz="half" idx="6"/>
          </p:nvPr>
        </p:nvSpPr>
        <p:spPr>
          <a:xfrm>
            <a:off x="1681103" y="3235827"/>
            <a:ext cx="1204595" cy="153888"/>
          </a:xfrm>
        </p:spPr>
        <p:txBody>
          <a:bodyPr/>
          <a:lstStyle/>
          <a:p>
            <a:pPr marL="12700">
              <a:lnSpc>
                <a:spcPct val="100000"/>
              </a:lnSpc>
              <a:spcBef>
                <a:spcPts val="190"/>
              </a:spcBef>
            </a:pPr>
            <a:r>
              <a:rPr lang="en-US" sz="1000" spc="0" dirty="0"/>
              <a:t>6/9/19  Containers</a:t>
            </a:r>
            <a:endParaRPr lang="en-US" sz="1000" spc="-5" dirty="0"/>
          </a:p>
        </p:txBody>
      </p:sp>
      <p:pic>
        <p:nvPicPr>
          <p:cNvPr id="8" name="Picture 7">
            <a:extLst>
              <a:ext uri="{FF2B5EF4-FFF2-40B4-BE49-F238E27FC236}">
                <a16:creationId xmlns:a16="http://schemas.microsoft.com/office/drawing/2014/main" id="{522D7A56-B3CD-5B41-82A9-159D32EB17CB}"/>
              </a:ext>
            </a:extLst>
          </p:cNvPr>
          <p:cNvPicPr>
            <a:picLocks noChangeAspect="1"/>
          </p:cNvPicPr>
          <p:nvPr/>
        </p:nvPicPr>
        <p:blipFill rotWithShape="1">
          <a:blip r:embed="rId2"/>
          <a:srcRect b="16901"/>
          <a:stretch/>
        </p:blipFill>
        <p:spPr>
          <a:xfrm>
            <a:off x="3793539" y="3200081"/>
            <a:ext cx="762000" cy="225380"/>
          </a:xfrm>
          <a:prstGeom prst="rect">
            <a:avLst/>
          </a:prstGeom>
        </p:spPr>
      </p:pic>
    </p:spTree>
    <p:extLst>
      <p:ext uri="{BB962C8B-B14F-4D97-AF65-F5344CB8AC3E}">
        <p14:creationId xmlns:p14="http://schemas.microsoft.com/office/powerpoint/2010/main" val="1479170529"/>
      </p:ext>
    </p:extLst>
  </p:cSld>
  <p:clrMapOvr>
    <a:masterClrMapping/>
  </p:clrMapOvr>
  <p:transition>
    <p:cut/>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27C5EF52-FF0F-2B47-87C2-4D0E2D727DCC}"/>
              </a:ext>
            </a:extLst>
          </p:cNvPr>
          <p:cNvSpPr>
            <a:spLocks noGrp="1"/>
          </p:cNvSpPr>
          <p:nvPr>
            <p:ph type="sldNum" sz="quarter" idx="7"/>
          </p:nvPr>
        </p:nvSpPr>
        <p:spPr/>
        <p:txBody>
          <a:bodyPr/>
          <a:lstStyle/>
          <a:p>
            <a:pPr marL="25400">
              <a:lnSpc>
                <a:spcPct val="100000"/>
              </a:lnSpc>
              <a:spcBef>
                <a:spcPts val="190"/>
              </a:spcBef>
            </a:pPr>
            <a:fld id="{81D60167-4931-47E6-BA6A-407CBD079E47}" type="slidenum">
              <a:rPr lang="en-US" spc="-20" smtClean="0"/>
              <a:t>14</a:t>
            </a:fld>
            <a:endParaRPr lang="en-US" spc="-20" dirty="0"/>
          </a:p>
        </p:txBody>
      </p:sp>
      <p:cxnSp>
        <p:nvCxnSpPr>
          <p:cNvPr id="16" name="Straight Connector 15">
            <a:extLst>
              <a:ext uri="{FF2B5EF4-FFF2-40B4-BE49-F238E27FC236}">
                <a16:creationId xmlns:a16="http://schemas.microsoft.com/office/drawing/2014/main" id="{60EE5CD0-077A-EA4D-B825-AF6FFA73CFEC}"/>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sp>
        <p:nvSpPr>
          <p:cNvPr id="7" name="Title 2">
            <a:extLst>
              <a:ext uri="{FF2B5EF4-FFF2-40B4-BE49-F238E27FC236}">
                <a16:creationId xmlns:a16="http://schemas.microsoft.com/office/drawing/2014/main" id="{4A3A8F42-2635-8F48-A1CE-1F61FA25045D}"/>
              </a:ext>
            </a:extLst>
          </p:cNvPr>
          <p:cNvSpPr>
            <a:spLocks noGrp="1"/>
          </p:cNvSpPr>
          <p:nvPr>
            <p:ph type="title"/>
          </p:nvPr>
        </p:nvSpPr>
        <p:spPr>
          <a:xfrm>
            <a:off x="102357" y="427079"/>
            <a:ext cx="4419600" cy="403225"/>
          </a:xfrm>
        </p:spPr>
        <p:txBody>
          <a:bodyPr>
            <a:normAutofit/>
          </a:bodyPr>
          <a:lstStyle/>
          <a:p>
            <a:r>
              <a:rPr lang="en-US" dirty="0">
                <a:latin typeface="Tahoma" charset="0"/>
                <a:ea typeface="ＭＳ Ｐゴシック" charset="0"/>
                <a:cs typeface="ＭＳ Ｐゴシック" charset="0"/>
              </a:rPr>
              <a:t>Hands-on Examples</a:t>
            </a:r>
          </a:p>
        </p:txBody>
      </p:sp>
      <p:pic>
        <p:nvPicPr>
          <p:cNvPr id="2" name="Picture 1">
            <a:extLst>
              <a:ext uri="{FF2B5EF4-FFF2-40B4-BE49-F238E27FC236}">
                <a16:creationId xmlns:a16="http://schemas.microsoft.com/office/drawing/2014/main" id="{6CF5AE15-EF41-E64B-B82C-10ED52837FEC}"/>
              </a:ext>
            </a:extLst>
          </p:cNvPr>
          <p:cNvPicPr>
            <a:picLocks noChangeAspect="1"/>
          </p:cNvPicPr>
          <p:nvPr/>
        </p:nvPicPr>
        <p:blipFill>
          <a:blip r:embed="rId2"/>
          <a:stretch>
            <a:fillRect/>
          </a:stretch>
        </p:blipFill>
        <p:spPr>
          <a:xfrm>
            <a:off x="2131059" y="1425575"/>
            <a:ext cx="1695449" cy="1271587"/>
          </a:xfrm>
          <a:prstGeom prst="rect">
            <a:avLst/>
          </a:prstGeom>
        </p:spPr>
      </p:pic>
      <p:sp>
        <p:nvSpPr>
          <p:cNvPr id="3" name="TextBox 2">
            <a:extLst>
              <a:ext uri="{FF2B5EF4-FFF2-40B4-BE49-F238E27FC236}">
                <a16:creationId xmlns:a16="http://schemas.microsoft.com/office/drawing/2014/main" id="{F55D215C-74F0-AD43-88B9-7363B8C9DB97}"/>
              </a:ext>
            </a:extLst>
          </p:cNvPr>
          <p:cNvSpPr txBox="1"/>
          <p:nvPr/>
        </p:nvSpPr>
        <p:spPr>
          <a:xfrm>
            <a:off x="2076450" y="2539234"/>
            <a:ext cx="902811" cy="184666"/>
          </a:xfrm>
          <a:prstGeom prst="rect">
            <a:avLst/>
          </a:prstGeom>
          <a:noFill/>
        </p:spPr>
        <p:txBody>
          <a:bodyPr wrap="none" rtlCol="0">
            <a:spAutoFit/>
          </a:bodyPr>
          <a:lstStyle/>
          <a:p>
            <a:r>
              <a:rPr lang="en-US" sz="600" i="1" dirty="0" err="1">
                <a:solidFill>
                  <a:schemeClr val="bg1">
                    <a:lumMod val="50000"/>
                  </a:schemeClr>
                </a:solidFill>
              </a:rPr>
              <a:t>Seacontainersales.com</a:t>
            </a:r>
            <a:endParaRPr lang="en-US" sz="600" i="1" dirty="0">
              <a:solidFill>
                <a:schemeClr val="bg1">
                  <a:lumMod val="50000"/>
                </a:schemeClr>
              </a:solidFill>
            </a:endParaRPr>
          </a:p>
        </p:txBody>
      </p:sp>
      <p:sp>
        <p:nvSpPr>
          <p:cNvPr id="8" name="Date Placeholder 5">
            <a:extLst>
              <a:ext uri="{FF2B5EF4-FFF2-40B4-BE49-F238E27FC236}">
                <a16:creationId xmlns:a16="http://schemas.microsoft.com/office/drawing/2014/main" id="{3F0A4C2C-C13B-3449-94F1-8B201D318873}"/>
              </a:ext>
            </a:extLst>
          </p:cNvPr>
          <p:cNvSpPr>
            <a:spLocks noGrp="1"/>
          </p:cNvSpPr>
          <p:nvPr>
            <p:ph type="dt" sz="half" idx="6"/>
          </p:nvPr>
        </p:nvSpPr>
        <p:spPr>
          <a:xfrm>
            <a:off x="1681103" y="3235827"/>
            <a:ext cx="1204595" cy="153888"/>
          </a:xfrm>
        </p:spPr>
        <p:txBody>
          <a:bodyPr/>
          <a:lstStyle/>
          <a:p>
            <a:pPr marL="12700">
              <a:lnSpc>
                <a:spcPct val="100000"/>
              </a:lnSpc>
              <a:spcBef>
                <a:spcPts val="190"/>
              </a:spcBef>
            </a:pPr>
            <a:r>
              <a:rPr lang="en-US" sz="1000" spc="0" dirty="0"/>
              <a:t>6/9/19  Containers</a:t>
            </a:r>
            <a:endParaRPr lang="en-US" sz="1000" spc="-5" dirty="0"/>
          </a:p>
        </p:txBody>
      </p:sp>
      <p:pic>
        <p:nvPicPr>
          <p:cNvPr id="9" name="Picture 8">
            <a:extLst>
              <a:ext uri="{FF2B5EF4-FFF2-40B4-BE49-F238E27FC236}">
                <a16:creationId xmlns:a16="http://schemas.microsoft.com/office/drawing/2014/main" id="{CB8D8CBE-1ABB-A140-ADAB-CE36C3B2BD08}"/>
              </a:ext>
            </a:extLst>
          </p:cNvPr>
          <p:cNvPicPr>
            <a:picLocks noChangeAspect="1"/>
          </p:cNvPicPr>
          <p:nvPr/>
        </p:nvPicPr>
        <p:blipFill rotWithShape="1">
          <a:blip r:embed="rId3"/>
          <a:srcRect b="16901"/>
          <a:stretch/>
        </p:blipFill>
        <p:spPr>
          <a:xfrm>
            <a:off x="3793539" y="3200081"/>
            <a:ext cx="762000" cy="225380"/>
          </a:xfrm>
          <a:prstGeom prst="rect">
            <a:avLst/>
          </a:prstGeom>
        </p:spPr>
      </p:pic>
      <p:sp>
        <p:nvSpPr>
          <p:cNvPr id="5" name="TextBox 4">
            <a:extLst>
              <a:ext uri="{FF2B5EF4-FFF2-40B4-BE49-F238E27FC236}">
                <a16:creationId xmlns:a16="http://schemas.microsoft.com/office/drawing/2014/main" id="{922C7039-8143-6843-AB3B-6EA4BA4FCED1}"/>
              </a:ext>
            </a:extLst>
          </p:cNvPr>
          <p:cNvSpPr txBox="1"/>
          <p:nvPr/>
        </p:nvSpPr>
        <p:spPr>
          <a:xfrm>
            <a:off x="159420" y="1425575"/>
            <a:ext cx="1592168" cy="553998"/>
          </a:xfrm>
          <a:prstGeom prst="rect">
            <a:avLst/>
          </a:prstGeom>
          <a:noFill/>
        </p:spPr>
        <p:txBody>
          <a:bodyPr wrap="square" rtlCol="0">
            <a:spAutoFit/>
          </a:bodyPr>
          <a:lstStyle/>
          <a:p>
            <a:pPr marL="342900" indent="-342900">
              <a:buFont typeface="Arial" panose="020B0604020202020204" pitchFamily="34" charset="0"/>
              <a:buChar char="•"/>
            </a:pPr>
            <a:r>
              <a:rPr lang="en-US" sz="1000" dirty="0"/>
              <a:t>Running containers with </a:t>
            </a:r>
            <a:r>
              <a:rPr lang="en-US" sz="1000" u="sng" dirty="0"/>
              <a:t>Singularity</a:t>
            </a:r>
          </a:p>
          <a:p>
            <a:pPr marL="342900" indent="-342900">
              <a:buFont typeface="Arial" panose="020B0604020202020204" pitchFamily="34" charset="0"/>
              <a:buChar char="•"/>
            </a:pPr>
            <a:endParaRPr lang="en-US" sz="1000" dirty="0"/>
          </a:p>
        </p:txBody>
      </p:sp>
    </p:spTree>
    <p:extLst>
      <p:ext uri="{BB962C8B-B14F-4D97-AF65-F5344CB8AC3E}">
        <p14:creationId xmlns:p14="http://schemas.microsoft.com/office/powerpoint/2010/main" val="3644916525"/>
      </p:ext>
    </p:extLst>
  </p:cSld>
  <p:clrMapOvr>
    <a:masterClrMapping/>
  </p:clrMapOvr>
  <p:transition>
    <p:cut/>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87129" y="99379"/>
            <a:ext cx="3863647" cy="383492"/>
          </a:xfrm>
          <a:prstGeom prst="rect">
            <a:avLst/>
          </a:prstGeom>
        </p:spPr>
        <p:txBody>
          <a:bodyPr vert="horz" wrap="square" lIns="0" tIns="6403" rIns="0" bIns="0" rtlCol="0">
            <a:spAutoFit/>
          </a:bodyPr>
          <a:lstStyle/>
          <a:p>
            <a:pPr marL="6403">
              <a:spcBef>
                <a:spcPts val="50"/>
              </a:spcBef>
            </a:pPr>
            <a:r>
              <a:rPr lang="en-US" spc="-40" dirty="0"/>
              <a:t>Logging in</a:t>
            </a:r>
            <a:endParaRPr spc="-40" dirty="0"/>
          </a:p>
        </p:txBody>
      </p:sp>
      <p:sp>
        <p:nvSpPr>
          <p:cNvPr id="3" name="object 3"/>
          <p:cNvSpPr txBox="1"/>
          <p:nvPr/>
        </p:nvSpPr>
        <p:spPr>
          <a:xfrm>
            <a:off x="93698" y="570748"/>
            <a:ext cx="4298886" cy="2641546"/>
          </a:xfrm>
          <a:prstGeom prst="rect">
            <a:avLst/>
          </a:prstGeom>
        </p:spPr>
        <p:txBody>
          <a:bodyPr vert="horz" wrap="square" lIns="0" tIns="6403" rIns="0" bIns="0" rtlCol="0">
            <a:spAutoFit/>
          </a:bodyPr>
          <a:lstStyle/>
          <a:p>
            <a:pPr marL="6403">
              <a:buClr>
                <a:srgbClr val="A9A57C"/>
              </a:buClr>
              <a:tabLst>
                <a:tab pos="121663" algn="l"/>
              </a:tabLst>
            </a:pPr>
            <a:r>
              <a:rPr lang="en-US" sz="1100" u="sng" spc="-13" dirty="0">
                <a:latin typeface="Arial"/>
                <a:cs typeface="Arial"/>
              </a:rPr>
              <a:t>If you are using a temporary account:</a:t>
            </a:r>
            <a:endParaRPr lang="en-US" sz="1100" u="sng" spc="8" dirty="0">
              <a:latin typeface="Arial"/>
              <a:cs typeface="Arial"/>
            </a:endParaRPr>
          </a:p>
          <a:p>
            <a:pPr marL="235003" indent="-228600">
              <a:buClr>
                <a:srgbClr val="A9A57C"/>
              </a:buClr>
              <a:buFont typeface="+mj-lt"/>
              <a:buAutoNum type="arabicPeriod"/>
              <a:tabLst>
                <a:tab pos="121663" algn="l"/>
              </a:tabLst>
            </a:pPr>
            <a:r>
              <a:rPr lang="en-US" sz="1100" dirty="0">
                <a:latin typeface="Arial"/>
                <a:cs typeface="Arial"/>
              </a:rPr>
              <a:t>Note the username on the side of your </a:t>
            </a:r>
            <a:r>
              <a:rPr lang="en-US" sz="1100" dirty="0" err="1">
                <a:latin typeface="Arial"/>
                <a:cs typeface="Arial"/>
              </a:rPr>
              <a:t>Yubikey</a:t>
            </a:r>
            <a:r>
              <a:rPr lang="en-US" sz="1100" dirty="0">
                <a:latin typeface="Arial"/>
                <a:cs typeface="Arial"/>
              </a:rPr>
              <a:t> (“</a:t>
            </a:r>
            <a:r>
              <a:rPr lang="en-US" sz="1100" b="1" dirty="0" err="1">
                <a:solidFill>
                  <a:schemeClr val="accent1"/>
                </a:solidFill>
                <a:latin typeface="Courier New" panose="02070309020205020404" pitchFamily="49" charset="0"/>
                <a:cs typeface="Courier New" panose="02070309020205020404" pitchFamily="49" charset="0"/>
              </a:rPr>
              <a:t>arcc-t</a:t>
            </a:r>
            <a:r>
              <a:rPr lang="en-US" sz="1100" b="1" dirty="0" err="1">
                <a:solidFill>
                  <a:srgbClr val="FF0000"/>
                </a:solidFill>
                <a:latin typeface="Courier New" panose="02070309020205020404" pitchFamily="49" charset="0"/>
                <a:cs typeface="Courier New" panose="02070309020205020404" pitchFamily="49" charset="0"/>
              </a:rPr>
              <a:t>NN</a:t>
            </a:r>
            <a:r>
              <a:rPr lang="en-US" sz="1100" dirty="0">
                <a:latin typeface="Arial"/>
                <a:cs typeface="Arial"/>
              </a:rPr>
              <a:t>”)</a:t>
            </a:r>
          </a:p>
          <a:p>
            <a:pPr marL="235003" indent="-228600">
              <a:buClr>
                <a:srgbClr val="A9A57C"/>
              </a:buClr>
              <a:buFont typeface="+mj-lt"/>
              <a:buAutoNum type="arabicPeriod"/>
              <a:tabLst>
                <a:tab pos="121663" algn="l"/>
              </a:tabLst>
            </a:pPr>
            <a:r>
              <a:rPr lang="en-US" sz="1100" dirty="0">
                <a:latin typeface="Arial"/>
                <a:cs typeface="Arial"/>
              </a:rPr>
              <a:t>Insert your </a:t>
            </a:r>
            <a:r>
              <a:rPr lang="en-US" sz="1100" dirty="0" err="1">
                <a:latin typeface="Arial"/>
                <a:cs typeface="Arial"/>
              </a:rPr>
              <a:t>Yubikey</a:t>
            </a:r>
            <a:r>
              <a:rPr lang="en-US" sz="1100" dirty="0">
                <a:latin typeface="Arial"/>
                <a:cs typeface="Arial"/>
              </a:rPr>
              <a:t> into the </a:t>
            </a:r>
            <a:r>
              <a:rPr lang="en-US" sz="1100" dirty="0" err="1">
                <a:latin typeface="Arial"/>
                <a:cs typeface="Arial"/>
              </a:rPr>
              <a:t>usb</a:t>
            </a:r>
            <a:r>
              <a:rPr lang="en-US" sz="1100" dirty="0">
                <a:latin typeface="Arial"/>
                <a:cs typeface="Arial"/>
              </a:rPr>
              <a:t> port on your machine</a:t>
            </a:r>
          </a:p>
          <a:p>
            <a:pPr marL="235003" indent="-228600">
              <a:buClr>
                <a:srgbClr val="A9A57C"/>
              </a:buClr>
              <a:buFont typeface="+mj-lt"/>
              <a:buAutoNum type="arabicPeriod"/>
              <a:tabLst>
                <a:tab pos="121663" algn="l"/>
              </a:tabLst>
            </a:pPr>
            <a:r>
              <a:rPr lang="en-US" sz="1100" dirty="0">
                <a:latin typeface="Arial"/>
                <a:cs typeface="Arial"/>
              </a:rPr>
              <a:t>Open </a:t>
            </a:r>
            <a:r>
              <a:rPr lang="en-US" sz="1100" dirty="0" err="1">
                <a:latin typeface="Arial"/>
                <a:cs typeface="Arial"/>
              </a:rPr>
              <a:t>MobaXterm</a:t>
            </a:r>
            <a:endParaRPr lang="en-US" sz="1100" dirty="0">
              <a:latin typeface="Arial"/>
              <a:cs typeface="Arial"/>
            </a:endParaRPr>
          </a:p>
          <a:p>
            <a:pPr marL="235003" indent="-228600">
              <a:buClr>
                <a:srgbClr val="A9A57C"/>
              </a:buClr>
              <a:buFont typeface="+mj-lt"/>
              <a:buAutoNum type="arabicPeriod"/>
              <a:tabLst>
                <a:tab pos="121663" algn="l"/>
              </a:tabLst>
            </a:pPr>
            <a:r>
              <a:rPr lang="en-US" sz="1100" dirty="0">
                <a:latin typeface="Arial"/>
                <a:cs typeface="Arial"/>
              </a:rPr>
              <a:t>Go to “</a:t>
            </a:r>
            <a:r>
              <a:rPr lang="en-US" sz="1100" b="1" dirty="0" err="1">
                <a:latin typeface="Arial"/>
                <a:cs typeface="Arial"/>
              </a:rPr>
              <a:t>Session</a:t>
            </a:r>
            <a:r>
              <a:rPr lang="en-US" sz="1100" dirty="0" err="1">
                <a:latin typeface="Arial"/>
                <a:cs typeface="Arial"/>
              </a:rPr>
              <a:t>”</a:t>
            </a:r>
            <a:r>
              <a:rPr lang="en-US" sz="1100" dirty="0" err="1">
                <a:latin typeface="Arial"/>
                <a:cs typeface="Arial"/>
                <a:sym typeface="Wingdings" pitchFamily="2" charset="2"/>
              </a:rPr>
              <a:t>”</a:t>
            </a:r>
            <a:r>
              <a:rPr lang="en-US" sz="1100" b="1" dirty="0" err="1">
                <a:latin typeface="Arial"/>
                <a:cs typeface="Arial"/>
                <a:sym typeface="Wingdings" pitchFamily="2" charset="2"/>
              </a:rPr>
              <a:t>SSH</a:t>
            </a:r>
            <a:r>
              <a:rPr lang="en-US" sz="1100" dirty="0">
                <a:latin typeface="Arial"/>
                <a:cs typeface="Arial"/>
                <a:sym typeface="Wingdings" pitchFamily="2" charset="2"/>
              </a:rPr>
              <a:t>”</a:t>
            </a:r>
          </a:p>
          <a:p>
            <a:pPr marL="235003" indent="-228600">
              <a:buClr>
                <a:srgbClr val="A9A57C"/>
              </a:buClr>
              <a:buFont typeface="+mj-lt"/>
              <a:buAutoNum type="arabicPeriod"/>
              <a:tabLst>
                <a:tab pos="121663" algn="l"/>
              </a:tabLst>
            </a:pPr>
            <a:r>
              <a:rPr lang="en-US" sz="1100" dirty="0">
                <a:latin typeface="Arial"/>
                <a:cs typeface="Arial"/>
                <a:sym typeface="Wingdings" pitchFamily="2" charset="2"/>
              </a:rPr>
              <a:t>Under “</a:t>
            </a:r>
            <a:r>
              <a:rPr lang="en-US" sz="1100" b="1" dirty="0">
                <a:latin typeface="Arial"/>
                <a:cs typeface="Arial"/>
                <a:sym typeface="Wingdings" pitchFamily="2" charset="2"/>
              </a:rPr>
              <a:t>Remote </a:t>
            </a:r>
            <a:r>
              <a:rPr lang="en-US" sz="1100" b="1" dirty="0">
                <a:latin typeface="Arial"/>
                <a:cs typeface="Arial"/>
              </a:rPr>
              <a:t> host</a:t>
            </a:r>
            <a:r>
              <a:rPr lang="en-US" sz="1100" dirty="0">
                <a:latin typeface="Arial"/>
                <a:cs typeface="Arial"/>
              </a:rPr>
              <a:t>” type </a:t>
            </a:r>
            <a:r>
              <a:rPr lang="en-US" sz="1100" b="1" dirty="0" err="1">
                <a:solidFill>
                  <a:schemeClr val="accent1"/>
                </a:solidFill>
                <a:latin typeface="Courier New" panose="02070309020205020404" pitchFamily="49" charset="0"/>
                <a:cs typeface="Courier New" panose="02070309020205020404" pitchFamily="49" charset="0"/>
              </a:rPr>
              <a:t>teton.uwyo.edu</a:t>
            </a:r>
            <a:endParaRPr lang="en-US" sz="1100" b="1" dirty="0">
              <a:solidFill>
                <a:schemeClr val="accent1"/>
              </a:solidFill>
              <a:latin typeface="Courier New" panose="02070309020205020404" pitchFamily="49" charset="0"/>
              <a:cs typeface="Courier New" panose="02070309020205020404" pitchFamily="49" charset="0"/>
            </a:endParaRPr>
          </a:p>
          <a:p>
            <a:pPr marL="235003" indent="-228600">
              <a:buClr>
                <a:srgbClr val="A9A57C"/>
              </a:buClr>
              <a:buFont typeface="+mj-lt"/>
              <a:buAutoNum type="arabicPeriod"/>
              <a:tabLst>
                <a:tab pos="121663" algn="l"/>
              </a:tabLst>
            </a:pPr>
            <a:r>
              <a:rPr lang="en-US" sz="1100" dirty="0">
                <a:latin typeface="Arial"/>
                <a:cs typeface="Arial"/>
              </a:rPr>
              <a:t>Under “</a:t>
            </a:r>
            <a:r>
              <a:rPr lang="en-US" sz="1100" b="1" dirty="0">
                <a:latin typeface="Arial"/>
                <a:cs typeface="Arial"/>
              </a:rPr>
              <a:t>Specify username</a:t>
            </a:r>
            <a:r>
              <a:rPr lang="en-US" sz="1100" dirty="0">
                <a:latin typeface="Arial"/>
                <a:cs typeface="Arial"/>
              </a:rPr>
              <a:t>” type </a:t>
            </a:r>
            <a:r>
              <a:rPr lang="en-US" sz="1100" b="1" dirty="0" err="1">
                <a:solidFill>
                  <a:schemeClr val="accent1"/>
                </a:solidFill>
                <a:latin typeface="Courier New" panose="02070309020205020404" pitchFamily="49" charset="0"/>
                <a:cs typeface="Courier New" panose="02070309020205020404" pitchFamily="49" charset="0"/>
              </a:rPr>
              <a:t>arcc-t</a:t>
            </a:r>
            <a:r>
              <a:rPr lang="en-US" sz="1100" b="1" dirty="0" err="1">
                <a:solidFill>
                  <a:srgbClr val="FF0000"/>
                </a:solidFill>
                <a:latin typeface="Courier New" panose="02070309020205020404" pitchFamily="49" charset="0"/>
                <a:cs typeface="Courier New" panose="02070309020205020404" pitchFamily="49" charset="0"/>
              </a:rPr>
              <a:t>NN</a:t>
            </a:r>
            <a:r>
              <a:rPr lang="en-US" sz="1100" dirty="0">
                <a:latin typeface="Arial"/>
                <a:cs typeface="Arial"/>
              </a:rPr>
              <a:t> (“</a:t>
            </a:r>
            <a:r>
              <a:rPr lang="en-US" sz="1100" b="1" dirty="0">
                <a:solidFill>
                  <a:srgbClr val="FF0000"/>
                </a:solidFill>
                <a:latin typeface="Courier New" panose="02070309020205020404" pitchFamily="49" charset="0"/>
                <a:cs typeface="Courier New" panose="02070309020205020404" pitchFamily="49" charset="0"/>
              </a:rPr>
              <a:t>NN</a:t>
            </a:r>
            <a:r>
              <a:rPr lang="en-US" sz="1100" dirty="0">
                <a:latin typeface="Arial"/>
                <a:cs typeface="Arial"/>
              </a:rPr>
              <a:t>” is your #)</a:t>
            </a:r>
          </a:p>
          <a:p>
            <a:pPr marL="235003" indent="-228600">
              <a:buClr>
                <a:srgbClr val="A9A57C"/>
              </a:buClr>
              <a:buFont typeface="+mj-lt"/>
              <a:buAutoNum type="arabicPeriod"/>
              <a:tabLst>
                <a:tab pos="121663" algn="l"/>
              </a:tabLst>
            </a:pPr>
            <a:r>
              <a:rPr lang="en-US" sz="1100" dirty="0">
                <a:latin typeface="Arial"/>
                <a:cs typeface="Arial"/>
              </a:rPr>
              <a:t>Click “</a:t>
            </a:r>
            <a:r>
              <a:rPr lang="en-US" sz="1100" b="1" dirty="0">
                <a:latin typeface="Arial"/>
                <a:cs typeface="Arial"/>
              </a:rPr>
              <a:t>OK</a:t>
            </a:r>
            <a:r>
              <a:rPr lang="en-US" sz="1100" dirty="0">
                <a:latin typeface="Arial"/>
                <a:cs typeface="Arial"/>
              </a:rPr>
              <a:t>”</a:t>
            </a:r>
          </a:p>
          <a:p>
            <a:pPr marL="235003" indent="-228600">
              <a:buClr>
                <a:srgbClr val="A9A57C"/>
              </a:buClr>
              <a:buFont typeface="+mj-lt"/>
              <a:buAutoNum type="arabicPeriod"/>
              <a:tabLst>
                <a:tab pos="121663" algn="l"/>
              </a:tabLst>
            </a:pPr>
            <a:r>
              <a:rPr lang="en-US" sz="1100" dirty="0">
                <a:latin typeface="Arial"/>
                <a:cs typeface="Arial"/>
              </a:rPr>
              <a:t>Enter your provided password at the prompt (don’t save)</a:t>
            </a:r>
          </a:p>
          <a:p>
            <a:pPr marL="235003" indent="-228600">
              <a:buClr>
                <a:srgbClr val="A9A57C"/>
              </a:buClr>
              <a:buFont typeface="+mj-lt"/>
              <a:buAutoNum type="arabicPeriod"/>
              <a:tabLst>
                <a:tab pos="121663" algn="l"/>
              </a:tabLst>
            </a:pPr>
            <a:r>
              <a:rPr lang="en-US" sz="1100" dirty="0" err="1">
                <a:latin typeface="Arial"/>
                <a:cs typeface="Arial"/>
              </a:rPr>
              <a:t>Yubikey</a:t>
            </a:r>
            <a:r>
              <a:rPr lang="en-US" sz="1100" dirty="0">
                <a:latin typeface="Arial"/>
                <a:cs typeface="Arial"/>
              </a:rPr>
              <a:t> will provide 2-factor authentication</a:t>
            </a:r>
          </a:p>
          <a:p>
            <a:pPr marL="235003" indent="-228600">
              <a:buClr>
                <a:srgbClr val="A9A57C"/>
              </a:buClr>
              <a:buFont typeface="+mj-lt"/>
              <a:buAutoNum type="arabicPeriod"/>
              <a:tabLst>
                <a:tab pos="121663" algn="l"/>
              </a:tabLst>
            </a:pPr>
            <a:endParaRPr lang="en-US" sz="1100" spc="-13" dirty="0">
              <a:solidFill>
                <a:srgbClr val="2F2B20"/>
              </a:solidFill>
              <a:latin typeface="Arial"/>
              <a:cs typeface="Arial"/>
            </a:endParaRPr>
          </a:p>
          <a:p>
            <a:pPr marL="235003" indent="-228600">
              <a:buClr>
                <a:srgbClr val="A9A57C"/>
              </a:buClr>
              <a:buFont typeface="+mj-lt"/>
              <a:buAutoNum type="arabicPeriod"/>
              <a:tabLst>
                <a:tab pos="121663" algn="l"/>
              </a:tabLst>
            </a:pPr>
            <a:endParaRPr lang="en-US" sz="1100" spc="-13" dirty="0">
              <a:solidFill>
                <a:srgbClr val="2F2B20"/>
              </a:solidFill>
              <a:latin typeface="Arial"/>
              <a:cs typeface="Arial"/>
            </a:endParaRPr>
          </a:p>
          <a:p>
            <a:pPr marL="6403">
              <a:buClr>
                <a:srgbClr val="A9A57C"/>
              </a:buClr>
              <a:tabLst>
                <a:tab pos="121663" algn="l"/>
              </a:tabLst>
            </a:pPr>
            <a:r>
              <a:rPr lang="en-US" sz="1100" spc="-13" dirty="0">
                <a:latin typeface="Arial"/>
                <a:cs typeface="Arial"/>
              </a:rPr>
              <a:t>If you are using your regular account, just log in as you normally would. </a:t>
            </a:r>
            <a:endParaRPr lang="en-US" sz="1100" dirty="0">
              <a:latin typeface="Courier New"/>
              <a:cs typeface="Courier New"/>
            </a:endParaRPr>
          </a:p>
          <a:p>
            <a:pPr marL="6403" marR="43863">
              <a:lnSpc>
                <a:spcPts val="3494"/>
              </a:lnSpc>
              <a:spcBef>
                <a:spcPts val="391"/>
              </a:spcBef>
            </a:pPr>
            <a:endParaRPr sz="1210" dirty="0">
              <a:latin typeface="Courier New"/>
              <a:cs typeface="Courier New"/>
            </a:endParaRPr>
          </a:p>
        </p:txBody>
      </p:sp>
      <p:sp>
        <p:nvSpPr>
          <p:cNvPr id="4" name="Slide Number Placeholder 12">
            <a:extLst>
              <a:ext uri="{FF2B5EF4-FFF2-40B4-BE49-F238E27FC236}">
                <a16:creationId xmlns:a16="http://schemas.microsoft.com/office/drawing/2014/main" id="{C7F367DE-EFCA-7142-BBA9-1AFA4EB58BAB}"/>
              </a:ext>
            </a:extLst>
          </p:cNvPr>
          <p:cNvSpPr>
            <a:spLocks noGrp="1"/>
          </p:cNvSpPr>
          <p:nvPr>
            <p:ph type="sldNum" sz="quarter" idx="7"/>
          </p:nvPr>
        </p:nvSpPr>
        <p:spPr>
          <a:xfrm>
            <a:off x="93698" y="3288301"/>
            <a:ext cx="131445" cy="137160"/>
          </a:xfrm>
        </p:spPr>
        <p:txBody>
          <a:bodyPr/>
          <a:lstStyle/>
          <a:p>
            <a:pPr marL="25400">
              <a:lnSpc>
                <a:spcPct val="100000"/>
              </a:lnSpc>
              <a:spcBef>
                <a:spcPts val="190"/>
              </a:spcBef>
            </a:pPr>
            <a:fld id="{81D60167-4931-47E6-BA6A-407CBD079E47}" type="slidenum">
              <a:rPr lang="en-US" spc="-20" smtClean="0"/>
              <a:t>15</a:t>
            </a:fld>
            <a:endParaRPr lang="en-US" spc="-20" dirty="0"/>
          </a:p>
        </p:txBody>
      </p:sp>
      <p:sp>
        <p:nvSpPr>
          <p:cNvPr id="7" name="Date Placeholder 5">
            <a:extLst>
              <a:ext uri="{FF2B5EF4-FFF2-40B4-BE49-F238E27FC236}">
                <a16:creationId xmlns:a16="http://schemas.microsoft.com/office/drawing/2014/main" id="{2A6ACB2F-95E4-DE4D-A4F4-0E85323C2877}"/>
              </a:ext>
            </a:extLst>
          </p:cNvPr>
          <p:cNvSpPr>
            <a:spLocks noGrp="1"/>
          </p:cNvSpPr>
          <p:nvPr>
            <p:ph type="dt" sz="half" idx="6"/>
          </p:nvPr>
        </p:nvSpPr>
        <p:spPr>
          <a:xfrm>
            <a:off x="1681103" y="3235827"/>
            <a:ext cx="1204595" cy="153888"/>
          </a:xfrm>
        </p:spPr>
        <p:txBody>
          <a:bodyPr/>
          <a:lstStyle/>
          <a:p>
            <a:pPr marL="12700">
              <a:lnSpc>
                <a:spcPct val="100000"/>
              </a:lnSpc>
              <a:spcBef>
                <a:spcPts val="190"/>
              </a:spcBef>
            </a:pPr>
            <a:r>
              <a:rPr lang="en-US" sz="1000" spc="0" dirty="0"/>
              <a:t>6/9/19  Containers</a:t>
            </a:r>
            <a:endParaRPr lang="en-US" sz="1000" spc="-5" dirty="0"/>
          </a:p>
        </p:txBody>
      </p:sp>
      <p:pic>
        <p:nvPicPr>
          <p:cNvPr id="8" name="Picture 7">
            <a:extLst>
              <a:ext uri="{FF2B5EF4-FFF2-40B4-BE49-F238E27FC236}">
                <a16:creationId xmlns:a16="http://schemas.microsoft.com/office/drawing/2014/main" id="{8A3EC1F6-D3E8-5541-BC3E-1818975AFE8A}"/>
              </a:ext>
            </a:extLst>
          </p:cNvPr>
          <p:cNvPicPr>
            <a:picLocks noChangeAspect="1"/>
          </p:cNvPicPr>
          <p:nvPr/>
        </p:nvPicPr>
        <p:blipFill rotWithShape="1">
          <a:blip r:embed="rId2"/>
          <a:srcRect b="16901"/>
          <a:stretch/>
        </p:blipFill>
        <p:spPr>
          <a:xfrm>
            <a:off x="3793539" y="3200081"/>
            <a:ext cx="762000" cy="225380"/>
          </a:xfrm>
          <a:prstGeom prst="rect">
            <a:avLst/>
          </a:prstGeom>
        </p:spPr>
      </p:pic>
      <p:cxnSp>
        <p:nvCxnSpPr>
          <p:cNvPr id="10" name="Straight Connector 9">
            <a:extLst>
              <a:ext uri="{FF2B5EF4-FFF2-40B4-BE49-F238E27FC236}">
                <a16:creationId xmlns:a16="http://schemas.microsoft.com/office/drawing/2014/main" id="{0E314CE0-EFCE-9F41-8D31-CEF323228E88}"/>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9129247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87129" y="99379"/>
            <a:ext cx="3863647" cy="383492"/>
          </a:xfrm>
          <a:prstGeom prst="rect">
            <a:avLst/>
          </a:prstGeom>
        </p:spPr>
        <p:txBody>
          <a:bodyPr vert="horz" wrap="square" lIns="0" tIns="6403" rIns="0" bIns="0" rtlCol="0">
            <a:spAutoFit/>
          </a:bodyPr>
          <a:lstStyle/>
          <a:p>
            <a:pPr marL="6403">
              <a:spcBef>
                <a:spcPts val="50"/>
              </a:spcBef>
            </a:pPr>
            <a:r>
              <a:rPr lang="en-US" spc="-40" dirty="0"/>
              <a:t>Getting on a compute node</a:t>
            </a:r>
            <a:endParaRPr spc="-40" dirty="0"/>
          </a:p>
        </p:txBody>
      </p:sp>
      <p:sp>
        <p:nvSpPr>
          <p:cNvPr id="3" name="object 3"/>
          <p:cNvSpPr txBox="1"/>
          <p:nvPr/>
        </p:nvSpPr>
        <p:spPr>
          <a:xfrm>
            <a:off x="93698" y="739775"/>
            <a:ext cx="4649752" cy="1514571"/>
          </a:xfrm>
          <a:prstGeom prst="rect">
            <a:avLst/>
          </a:prstGeom>
        </p:spPr>
        <p:txBody>
          <a:bodyPr vert="horz" wrap="square" lIns="0" tIns="6403" rIns="0" bIns="0" rtlCol="0">
            <a:spAutoFit/>
          </a:bodyPr>
          <a:lstStyle/>
          <a:p>
            <a:pPr marL="6403">
              <a:buClr>
                <a:srgbClr val="A9A57C"/>
              </a:buClr>
              <a:tabLst>
                <a:tab pos="121663" algn="l"/>
              </a:tabLst>
            </a:pPr>
            <a:r>
              <a:rPr lang="en-US" sz="1100" spc="-13" dirty="0">
                <a:latin typeface="Arial"/>
                <a:cs typeface="Arial"/>
              </a:rPr>
              <a:t>Start an interactive job:</a:t>
            </a:r>
          </a:p>
          <a:p>
            <a:pPr marL="6403">
              <a:buClr>
                <a:srgbClr val="A9A57C"/>
              </a:buClr>
              <a:tabLst>
                <a:tab pos="121663" algn="l"/>
              </a:tabLst>
            </a:pPr>
            <a:endParaRPr sz="400" dirty="0">
              <a:solidFill>
                <a:srgbClr val="FF0000"/>
              </a:solidFill>
              <a:latin typeface="Arial"/>
              <a:cs typeface="Arial"/>
            </a:endParaRPr>
          </a:p>
          <a:p>
            <a:pPr marL="6403" marR="43863"/>
            <a:r>
              <a:rPr lang="en-US" sz="1000" spc="-3" dirty="0" err="1">
                <a:solidFill>
                  <a:srgbClr val="FF0000"/>
                </a:solidFill>
                <a:latin typeface="Courier New"/>
                <a:cs typeface="Courier New"/>
              </a:rPr>
              <a:t>salloc</a:t>
            </a:r>
            <a:r>
              <a:rPr lang="en-US" sz="1000" spc="-3" dirty="0">
                <a:solidFill>
                  <a:srgbClr val="FF0000"/>
                </a:solidFill>
                <a:latin typeface="Courier New"/>
                <a:cs typeface="Courier New"/>
              </a:rPr>
              <a:t> –A </a:t>
            </a:r>
            <a:r>
              <a:rPr lang="en-US" sz="1000" spc="-3" dirty="0" err="1">
                <a:solidFill>
                  <a:srgbClr val="FF0000"/>
                </a:solidFill>
                <a:latin typeface="Courier New"/>
                <a:cs typeface="Courier New"/>
              </a:rPr>
              <a:t>arccanetrain</a:t>
            </a:r>
            <a:r>
              <a:rPr lang="en-US" sz="1000" spc="-3" dirty="0">
                <a:solidFill>
                  <a:srgbClr val="FF0000"/>
                </a:solidFill>
                <a:latin typeface="Courier New"/>
                <a:cs typeface="Courier New"/>
              </a:rPr>
              <a:t> –t 150 –n 2</a:t>
            </a:r>
          </a:p>
          <a:p>
            <a:pPr marL="6403" marR="43863"/>
            <a:endParaRPr lang="en-US" sz="1000" spc="-3" dirty="0">
              <a:latin typeface="Times New Roman" panose="02020603050405020304" pitchFamily="18" charset="0"/>
              <a:cs typeface="Times New Roman" panose="02020603050405020304" pitchFamily="18" charset="0"/>
            </a:endParaRPr>
          </a:p>
          <a:p>
            <a:pPr marL="6403" marR="43863"/>
            <a:r>
              <a:rPr lang="en-US" sz="1100" spc="-13" dirty="0">
                <a:latin typeface="Arial"/>
                <a:cs typeface="Arial"/>
              </a:rPr>
              <a:t>Load singularity and set up environment</a:t>
            </a:r>
          </a:p>
          <a:p>
            <a:pPr marL="6403" marR="43863"/>
            <a:endParaRPr lang="en-US" sz="1000" spc="-3" dirty="0">
              <a:latin typeface="Courier New"/>
              <a:cs typeface="Courier New"/>
            </a:endParaRPr>
          </a:p>
          <a:p>
            <a:pPr marL="6403" marR="43863"/>
            <a:r>
              <a:rPr lang="en-US" sz="1000" spc="-3" dirty="0">
                <a:solidFill>
                  <a:srgbClr val="FF0000"/>
                </a:solidFill>
                <a:latin typeface="Courier New"/>
                <a:cs typeface="Courier New"/>
              </a:rPr>
              <a:t>module load singularity/3.1.1</a:t>
            </a:r>
          </a:p>
          <a:p>
            <a:pPr marL="6403" marR="43863"/>
            <a:r>
              <a:rPr lang="en-US" sz="1000" spc="-3" dirty="0">
                <a:solidFill>
                  <a:srgbClr val="FF0000"/>
                </a:solidFill>
                <a:latin typeface="Courier New"/>
                <a:cs typeface="Courier New"/>
              </a:rPr>
              <a:t>export SINGULARITY_TMPDIR=/</a:t>
            </a:r>
            <a:r>
              <a:rPr lang="en-US" sz="1000" spc="-3" dirty="0" err="1">
                <a:solidFill>
                  <a:srgbClr val="FF0000"/>
                </a:solidFill>
                <a:latin typeface="Courier New"/>
                <a:cs typeface="Courier New"/>
              </a:rPr>
              <a:t>gscratch</a:t>
            </a:r>
            <a:r>
              <a:rPr lang="en-US" sz="1000" spc="-3" dirty="0">
                <a:solidFill>
                  <a:srgbClr val="FF0000"/>
                </a:solidFill>
                <a:latin typeface="Courier New"/>
                <a:cs typeface="Courier New"/>
              </a:rPr>
              <a:t>/$USER</a:t>
            </a:r>
            <a:endParaRPr lang="en-US" sz="1100" spc="-3" dirty="0">
              <a:latin typeface="Courier New"/>
              <a:cs typeface="Courier New"/>
            </a:endParaRPr>
          </a:p>
          <a:p>
            <a:pPr marL="6403" marR="43863"/>
            <a:endParaRPr lang="en-US" sz="1100" spc="-13" dirty="0">
              <a:latin typeface="Arial"/>
              <a:cs typeface="Arial"/>
            </a:endParaRPr>
          </a:p>
          <a:p>
            <a:pPr marL="6403" marR="43863"/>
            <a:r>
              <a:rPr lang="en-US" sz="1100" spc="-13" dirty="0">
                <a:latin typeface="Arial"/>
                <a:cs typeface="Arial"/>
              </a:rPr>
              <a:t>…We will go through examples together in the following slides. </a:t>
            </a:r>
            <a:endParaRPr sz="800" dirty="0">
              <a:latin typeface="Courier New"/>
              <a:cs typeface="Courier New"/>
            </a:endParaRPr>
          </a:p>
        </p:txBody>
      </p:sp>
      <p:sp>
        <p:nvSpPr>
          <p:cNvPr id="4" name="Slide Number Placeholder 12">
            <a:extLst>
              <a:ext uri="{FF2B5EF4-FFF2-40B4-BE49-F238E27FC236}">
                <a16:creationId xmlns:a16="http://schemas.microsoft.com/office/drawing/2014/main" id="{C7F367DE-EFCA-7142-BBA9-1AFA4EB58BAB}"/>
              </a:ext>
            </a:extLst>
          </p:cNvPr>
          <p:cNvSpPr>
            <a:spLocks noGrp="1"/>
          </p:cNvSpPr>
          <p:nvPr>
            <p:ph type="sldNum" sz="quarter" idx="7"/>
          </p:nvPr>
        </p:nvSpPr>
        <p:spPr>
          <a:xfrm>
            <a:off x="93698" y="3288301"/>
            <a:ext cx="131445" cy="137160"/>
          </a:xfrm>
        </p:spPr>
        <p:txBody>
          <a:bodyPr/>
          <a:lstStyle/>
          <a:p>
            <a:pPr marL="25400">
              <a:lnSpc>
                <a:spcPct val="100000"/>
              </a:lnSpc>
              <a:spcBef>
                <a:spcPts val="190"/>
              </a:spcBef>
            </a:pPr>
            <a:fld id="{81D60167-4931-47E6-BA6A-407CBD079E47}" type="slidenum">
              <a:rPr lang="en-US" spc="-20" smtClean="0"/>
              <a:t>16</a:t>
            </a:fld>
            <a:endParaRPr lang="en-US" spc="-20" dirty="0"/>
          </a:p>
        </p:txBody>
      </p:sp>
      <p:sp>
        <p:nvSpPr>
          <p:cNvPr id="5" name="Date Placeholder 5">
            <a:extLst>
              <a:ext uri="{FF2B5EF4-FFF2-40B4-BE49-F238E27FC236}">
                <a16:creationId xmlns:a16="http://schemas.microsoft.com/office/drawing/2014/main" id="{A56B3DBD-A4DF-A14D-A83E-B601B9F67C80}"/>
              </a:ext>
            </a:extLst>
          </p:cNvPr>
          <p:cNvSpPr>
            <a:spLocks noGrp="1"/>
          </p:cNvSpPr>
          <p:nvPr>
            <p:ph type="dt" sz="half" idx="6"/>
          </p:nvPr>
        </p:nvSpPr>
        <p:spPr>
          <a:xfrm>
            <a:off x="1681103" y="3235827"/>
            <a:ext cx="1204595" cy="153888"/>
          </a:xfrm>
        </p:spPr>
        <p:txBody>
          <a:bodyPr/>
          <a:lstStyle/>
          <a:p>
            <a:pPr marL="12700">
              <a:lnSpc>
                <a:spcPct val="100000"/>
              </a:lnSpc>
              <a:spcBef>
                <a:spcPts val="190"/>
              </a:spcBef>
            </a:pPr>
            <a:r>
              <a:rPr lang="en-US" sz="1000" spc="0" dirty="0"/>
              <a:t>6/9/19  Containers</a:t>
            </a:r>
            <a:endParaRPr lang="en-US" sz="1000" spc="-5" dirty="0"/>
          </a:p>
        </p:txBody>
      </p:sp>
      <p:pic>
        <p:nvPicPr>
          <p:cNvPr id="6" name="Picture 5">
            <a:extLst>
              <a:ext uri="{FF2B5EF4-FFF2-40B4-BE49-F238E27FC236}">
                <a16:creationId xmlns:a16="http://schemas.microsoft.com/office/drawing/2014/main" id="{516FB32A-1ADF-6740-BD84-AC4F74D84CAD}"/>
              </a:ext>
            </a:extLst>
          </p:cNvPr>
          <p:cNvPicPr>
            <a:picLocks noChangeAspect="1"/>
          </p:cNvPicPr>
          <p:nvPr/>
        </p:nvPicPr>
        <p:blipFill rotWithShape="1">
          <a:blip r:embed="rId2"/>
          <a:srcRect b="16901"/>
          <a:stretch/>
        </p:blipFill>
        <p:spPr>
          <a:xfrm>
            <a:off x="3793539" y="3200081"/>
            <a:ext cx="762000" cy="225380"/>
          </a:xfrm>
          <a:prstGeom prst="rect">
            <a:avLst/>
          </a:prstGeom>
        </p:spPr>
      </p:pic>
      <p:cxnSp>
        <p:nvCxnSpPr>
          <p:cNvPr id="7" name="Straight Connector 6">
            <a:extLst>
              <a:ext uri="{FF2B5EF4-FFF2-40B4-BE49-F238E27FC236}">
                <a16:creationId xmlns:a16="http://schemas.microsoft.com/office/drawing/2014/main" id="{F3998CB3-1E7A-D848-B1C1-7CBBCFA90882}"/>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2517736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87129" y="99379"/>
            <a:ext cx="3863647" cy="383492"/>
          </a:xfrm>
          <a:prstGeom prst="rect">
            <a:avLst/>
          </a:prstGeom>
          <a:noFill/>
        </p:spPr>
        <p:txBody>
          <a:bodyPr vert="horz" wrap="square" lIns="0" tIns="6403" rIns="0" bIns="0" rtlCol="0">
            <a:spAutoFit/>
          </a:bodyPr>
          <a:lstStyle/>
          <a:p>
            <a:pPr marL="6403">
              <a:spcBef>
                <a:spcPts val="50"/>
              </a:spcBef>
            </a:pPr>
            <a:r>
              <a:rPr lang="en-US" spc="-40" dirty="0"/>
              <a:t>Navigating</a:t>
            </a:r>
            <a:endParaRPr spc="-40" dirty="0"/>
          </a:p>
        </p:txBody>
      </p:sp>
      <p:sp>
        <p:nvSpPr>
          <p:cNvPr id="3" name="object 3"/>
          <p:cNvSpPr txBox="1"/>
          <p:nvPr/>
        </p:nvSpPr>
        <p:spPr>
          <a:xfrm>
            <a:off x="93698" y="570748"/>
            <a:ext cx="4516402" cy="2318380"/>
          </a:xfrm>
          <a:prstGeom prst="rect">
            <a:avLst/>
          </a:prstGeom>
        </p:spPr>
        <p:txBody>
          <a:bodyPr vert="horz" wrap="square" lIns="0" tIns="6403" rIns="0" bIns="0" rtlCol="0">
            <a:spAutoFit/>
          </a:bodyPr>
          <a:lstStyle/>
          <a:p>
            <a:pPr marL="6403">
              <a:buClr>
                <a:srgbClr val="A9A57C"/>
              </a:buClr>
              <a:tabLst>
                <a:tab pos="121663" algn="l"/>
              </a:tabLst>
            </a:pPr>
            <a:r>
              <a:rPr lang="en-US" sz="1100" spc="-13" dirty="0">
                <a:latin typeface="Arial"/>
                <a:cs typeface="Arial"/>
              </a:rPr>
              <a:t>Now type the following commands:</a:t>
            </a:r>
          </a:p>
          <a:p>
            <a:pPr marL="6403" marR="43863"/>
            <a:endParaRPr lang="en-US" sz="1000" spc="-3" dirty="0">
              <a:solidFill>
                <a:srgbClr val="FF0000"/>
              </a:solidFill>
              <a:latin typeface="Courier New"/>
              <a:cs typeface="Courier New"/>
            </a:endParaRPr>
          </a:p>
          <a:p>
            <a:pPr marL="6403" marR="43863"/>
            <a:r>
              <a:rPr lang="en-US" sz="1000" spc="-3" dirty="0">
                <a:solidFill>
                  <a:srgbClr val="FF0000"/>
                </a:solidFill>
                <a:latin typeface="Courier New"/>
                <a:cs typeface="Courier New"/>
              </a:rPr>
              <a:t>cd /</a:t>
            </a:r>
            <a:r>
              <a:rPr lang="en-US" sz="1000" spc="-3" dirty="0" err="1">
                <a:solidFill>
                  <a:srgbClr val="FF0000"/>
                </a:solidFill>
                <a:latin typeface="Courier New"/>
                <a:cs typeface="Courier New"/>
              </a:rPr>
              <a:t>gscratch</a:t>
            </a:r>
            <a:r>
              <a:rPr lang="en-US" sz="1000" spc="-3" dirty="0">
                <a:solidFill>
                  <a:srgbClr val="FF0000"/>
                </a:solidFill>
                <a:latin typeface="Courier New"/>
                <a:cs typeface="Courier New"/>
              </a:rPr>
              <a:t>/$USER</a:t>
            </a:r>
          </a:p>
          <a:p>
            <a:pPr marL="6403" marR="43863"/>
            <a:endParaRPr lang="en-US" sz="1000" spc="-3" dirty="0">
              <a:solidFill>
                <a:srgbClr val="FF0000"/>
              </a:solidFill>
              <a:latin typeface="Courier New"/>
              <a:cs typeface="Courier New"/>
            </a:endParaRPr>
          </a:p>
          <a:p>
            <a:pPr marL="6403" marR="43863"/>
            <a:r>
              <a:rPr lang="en-US" sz="1000" spc="-3" dirty="0">
                <a:solidFill>
                  <a:srgbClr val="FF0000"/>
                </a:solidFill>
                <a:latin typeface="Courier New"/>
                <a:cs typeface="Courier New"/>
              </a:rPr>
              <a:t>git clone </a:t>
            </a:r>
            <a:r>
              <a:rPr lang="en-US" sz="1000" spc="-3" dirty="0">
                <a:solidFill>
                  <a:srgbClr val="FF0000"/>
                </a:solidFill>
                <a:latin typeface="Courier New"/>
                <a:cs typeface="Courier New"/>
                <a:hlinkClick r:id="rId2">
                  <a:extLst>
                    <a:ext uri="{A12FA001-AC4F-418D-AE19-62706E023703}">
                      <ahyp:hlinkClr xmlns:ahyp="http://schemas.microsoft.com/office/drawing/2018/hyperlinkcolor" val="tx"/>
                    </a:ext>
                  </a:extLst>
                </a:hlinkClick>
              </a:rPr>
              <a:t>https://github.com/researchcomputing/uwyo_2019</a:t>
            </a:r>
            <a:endParaRPr lang="en-US" sz="1000" spc="-3" dirty="0">
              <a:solidFill>
                <a:srgbClr val="FF0000"/>
              </a:solidFill>
              <a:latin typeface="Courier New"/>
              <a:cs typeface="Courier New"/>
            </a:endParaRPr>
          </a:p>
          <a:p>
            <a:pPr marL="6403" marR="43863"/>
            <a:endParaRPr lang="en-US" sz="1000" spc="-3" dirty="0">
              <a:solidFill>
                <a:srgbClr val="FF0000"/>
              </a:solidFill>
              <a:latin typeface="Courier New"/>
              <a:cs typeface="Courier New"/>
            </a:endParaRPr>
          </a:p>
          <a:p>
            <a:pPr marL="6403" marR="43863"/>
            <a:r>
              <a:rPr lang="en-US" sz="1000" spc="-3" dirty="0">
                <a:solidFill>
                  <a:srgbClr val="FF0000"/>
                </a:solidFill>
                <a:latin typeface="Courier New"/>
                <a:cs typeface="Courier New"/>
              </a:rPr>
              <a:t>cd uwyo_2019</a:t>
            </a:r>
          </a:p>
          <a:p>
            <a:pPr marL="6403" marR="43863"/>
            <a:endParaRPr lang="en-US" sz="1000" spc="-3" dirty="0">
              <a:solidFill>
                <a:srgbClr val="FF0000"/>
              </a:solidFill>
              <a:latin typeface="Courier New"/>
              <a:cs typeface="Courier New"/>
            </a:endParaRPr>
          </a:p>
          <a:p>
            <a:pPr marL="6403" marR="43863"/>
            <a:r>
              <a:rPr lang="en-US" sz="1000" spc="-3" dirty="0">
                <a:solidFill>
                  <a:srgbClr val="FF0000"/>
                </a:solidFill>
                <a:latin typeface="Courier New"/>
                <a:cs typeface="Courier New"/>
              </a:rPr>
              <a:t>ls</a:t>
            </a:r>
          </a:p>
          <a:p>
            <a:pPr marL="6403" marR="43863"/>
            <a:endParaRPr lang="en-US" sz="1000" spc="-3" dirty="0">
              <a:solidFill>
                <a:srgbClr val="FF0000"/>
              </a:solidFill>
              <a:latin typeface="Courier New"/>
              <a:cs typeface="Courier New"/>
            </a:endParaRPr>
          </a:p>
          <a:p>
            <a:pPr marL="6403" marR="43863"/>
            <a:r>
              <a:rPr lang="en-US" sz="1000" spc="-13" dirty="0">
                <a:latin typeface="Arial"/>
                <a:cs typeface="Arial"/>
              </a:rPr>
              <a:t>You should see some directories.  We will use these for the hands-on examples.</a:t>
            </a:r>
            <a:endParaRPr lang="en-US" sz="1000" spc="-3" dirty="0">
              <a:solidFill>
                <a:srgbClr val="2F2B20"/>
              </a:solidFill>
              <a:latin typeface="Courier New"/>
              <a:cs typeface="Courier New"/>
            </a:endParaRPr>
          </a:p>
          <a:p>
            <a:pPr marL="6403" marR="43863"/>
            <a:endParaRPr lang="en-US" sz="1100" spc="-3" dirty="0">
              <a:latin typeface="Courier New"/>
              <a:cs typeface="Courier New"/>
            </a:endParaRPr>
          </a:p>
          <a:p>
            <a:pPr marL="6403" marR="43863">
              <a:lnSpc>
                <a:spcPts val="3494"/>
              </a:lnSpc>
              <a:spcBef>
                <a:spcPts val="391"/>
              </a:spcBef>
            </a:pPr>
            <a:endParaRPr sz="1210" dirty="0">
              <a:latin typeface="Courier New"/>
              <a:cs typeface="Courier New"/>
            </a:endParaRPr>
          </a:p>
        </p:txBody>
      </p:sp>
      <p:sp>
        <p:nvSpPr>
          <p:cNvPr id="4" name="Slide Number Placeholder 12">
            <a:extLst>
              <a:ext uri="{FF2B5EF4-FFF2-40B4-BE49-F238E27FC236}">
                <a16:creationId xmlns:a16="http://schemas.microsoft.com/office/drawing/2014/main" id="{C7F367DE-EFCA-7142-BBA9-1AFA4EB58BAB}"/>
              </a:ext>
            </a:extLst>
          </p:cNvPr>
          <p:cNvSpPr>
            <a:spLocks noGrp="1"/>
          </p:cNvSpPr>
          <p:nvPr>
            <p:ph type="sldNum" sz="quarter" idx="7"/>
          </p:nvPr>
        </p:nvSpPr>
        <p:spPr>
          <a:xfrm>
            <a:off x="93698" y="3288301"/>
            <a:ext cx="131445" cy="137160"/>
          </a:xfrm>
        </p:spPr>
        <p:txBody>
          <a:bodyPr/>
          <a:lstStyle/>
          <a:p>
            <a:pPr marL="25400">
              <a:lnSpc>
                <a:spcPct val="100000"/>
              </a:lnSpc>
              <a:spcBef>
                <a:spcPts val="190"/>
              </a:spcBef>
            </a:pPr>
            <a:fld id="{81D60167-4931-47E6-BA6A-407CBD079E47}" type="slidenum">
              <a:rPr lang="en-US" spc="-20" smtClean="0"/>
              <a:t>17</a:t>
            </a:fld>
            <a:endParaRPr lang="en-US" spc="-20" dirty="0"/>
          </a:p>
        </p:txBody>
      </p:sp>
      <p:sp>
        <p:nvSpPr>
          <p:cNvPr id="5" name="Date Placeholder 5">
            <a:extLst>
              <a:ext uri="{FF2B5EF4-FFF2-40B4-BE49-F238E27FC236}">
                <a16:creationId xmlns:a16="http://schemas.microsoft.com/office/drawing/2014/main" id="{8FE53A2A-FCEF-2747-9250-5506A05C7CAF}"/>
              </a:ext>
            </a:extLst>
          </p:cNvPr>
          <p:cNvSpPr>
            <a:spLocks noGrp="1"/>
          </p:cNvSpPr>
          <p:nvPr>
            <p:ph type="dt" sz="half" idx="6"/>
          </p:nvPr>
        </p:nvSpPr>
        <p:spPr>
          <a:xfrm>
            <a:off x="1681103" y="3235827"/>
            <a:ext cx="1204595" cy="153888"/>
          </a:xfrm>
        </p:spPr>
        <p:txBody>
          <a:bodyPr/>
          <a:lstStyle/>
          <a:p>
            <a:pPr marL="12700">
              <a:lnSpc>
                <a:spcPct val="100000"/>
              </a:lnSpc>
              <a:spcBef>
                <a:spcPts val="190"/>
              </a:spcBef>
            </a:pPr>
            <a:r>
              <a:rPr lang="en-US" sz="1000" spc="0" dirty="0"/>
              <a:t>6/9/19  Containers</a:t>
            </a:r>
            <a:endParaRPr lang="en-US" sz="1000" spc="-5" dirty="0"/>
          </a:p>
        </p:txBody>
      </p:sp>
      <p:pic>
        <p:nvPicPr>
          <p:cNvPr id="6" name="Picture 5">
            <a:extLst>
              <a:ext uri="{FF2B5EF4-FFF2-40B4-BE49-F238E27FC236}">
                <a16:creationId xmlns:a16="http://schemas.microsoft.com/office/drawing/2014/main" id="{5337CE32-344F-2C41-B7C3-63B028270474}"/>
              </a:ext>
            </a:extLst>
          </p:cNvPr>
          <p:cNvPicPr>
            <a:picLocks noChangeAspect="1"/>
          </p:cNvPicPr>
          <p:nvPr/>
        </p:nvPicPr>
        <p:blipFill rotWithShape="1">
          <a:blip r:embed="rId3"/>
          <a:srcRect b="16901"/>
          <a:stretch/>
        </p:blipFill>
        <p:spPr>
          <a:xfrm>
            <a:off x="3793539" y="3200081"/>
            <a:ext cx="762000" cy="225380"/>
          </a:xfrm>
          <a:prstGeom prst="rect">
            <a:avLst/>
          </a:prstGeom>
        </p:spPr>
      </p:pic>
      <p:cxnSp>
        <p:nvCxnSpPr>
          <p:cNvPr id="7" name="Straight Connector 6">
            <a:extLst>
              <a:ext uri="{FF2B5EF4-FFF2-40B4-BE49-F238E27FC236}">
                <a16:creationId xmlns:a16="http://schemas.microsoft.com/office/drawing/2014/main" id="{C5279995-893B-CA49-9750-0A8903E0A12E}"/>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0075181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87129" y="99379"/>
            <a:ext cx="3863647" cy="383492"/>
          </a:xfrm>
          <a:prstGeom prst="rect">
            <a:avLst/>
          </a:prstGeom>
        </p:spPr>
        <p:txBody>
          <a:bodyPr vert="horz" wrap="square" lIns="0" tIns="6403" rIns="0" bIns="0" rtlCol="0">
            <a:spAutoFit/>
          </a:bodyPr>
          <a:lstStyle/>
          <a:p>
            <a:pPr marL="6403">
              <a:spcBef>
                <a:spcPts val="50"/>
              </a:spcBef>
            </a:pPr>
            <a:r>
              <a:rPr lang="en-US" spc="-40" dirty="0"/>
              <a:t>Go to the example directory</a:t>
            </a:r>
            <a:endParaRPr spc="-40" dirty="0"/>
          </a:p>
        </p:txBody>
      </p:sp>
      <p:sp>
        <p:nvSpPr>
          <p:cNvPr id="3" name="object 3"/>
          <p:cNvSpPr txBox="1"/>
          <p:nvPr/>
        </p:nvSpPr>
        <p:spPr>
          <a:xfrm>
            <a:off x="73611" y="523475"/>
            <a:ext cx="4536489" cy="1791570"/>
          </a:xfrm>
          <a:prstGeom prst="rect">
            <a:avLst/>
          </a:prstGeom>
        </p:spPr>
        <p:txBody>
          <a:bodyPr vert="horz" wrap="square" lIns="0" tIns="6403" rIns="0" bIns="0" rtlCol="0">
            <a:spAutoFit/>
          </a:bodyPr>
          <a:lstStyle/>
          <a:p>
            <a:pPr marL="6403" marR="43863"/>
            <a:endParaRPr lang="en-US" sz="800" spc="-3" dirty="0">
              <a:latin typeface="Courier New"/>
              <a:cs typeface="Courier New"/>
            </a:endParaRPr>
          </a:p>
          <a:p>
            <a:pPr marL="6403" marR="43863"/>
            <a:r>
              <a:rPr lang="en-US" sz="1100" spc="-13" dirty="0">
                <a:latin typeface="Arial"/>
                <a:cs typeface="Arial"/>
              </a:rPr>
              <a:t> Now go to the Singularity example directory</a:t>
            </a:r>
          </a:p>
          <a:p>
            <a:pPr marL="6403" marR="43863"/>
            <a:endParaRPr lang="en-US" sz="800" spc="-3" dirty="0">
              <a:latin typeface="Courier New"/>
              <a:cs typeface="Courier New"/>
            </a:endParaRPr>
          </a:p>
          <a:p>
            <a:pPr marL="6403" marR="43863"/>
            <a:r>
              <a:rPr lang="en-US" sz="1000" spc="-3" dirty="0">
                <a:solidFill>
                  <a:srgbClr val="FF0000"/>
                </a:solidFill>
                <a:latin typeface="Courier New"/>
                <a:cs typeface="Courier New"/>
              </a:rPr>
              <a:t>cd </a:t>
            </a:r>
            <a:r>
              <a:rPr lang="en-US" sz="1000" spc="-3" dirty="0" err="1">
                <a:solidFill>
                  <a:srgbClr val="FF0000"/>
                </a:solidFill>
                <a:latin typeface="Courier New"/>
                <a:cs typeface="Courier New"/>
              </a:rPr>
              <a:t>run_singularity_basic</a:t>
            </a:r>
            <a:endParaRPr lang="en-US" sz="1000" spc="-3" dirty="0">
              <a:solidFill>
                <a:srgbClr val="FF0000"/>
              </a:solidFill>
              <a:latin typeface="Courier New"/>
              <a:cs typeface="Courier New"/>
            </a:endParaRPr>
          </a:p>
          <a:p>
            <a:pPr marL="6403" marR="43863"/>
            <a:endParaRPr lang="en-US" sz="800" spc="-3" dirty="0">
              <a:latin typeface="Courier New"/>
              <a:cs typeface="Courier New"/>
            </a:endParaRPr>
          </a:p>
          <a:p>
            <a:pPr marL="6403" marR="43863"/>
            <a:r>
              <a:rPr lang="en-US" sz="1100" spc="-13" dirty="0">
                <a:latin typeface="Arial"/>
                <a:cs typeface="Arial"/>
              </a:rPr>
              <a:t>List the contents of the directory and see a description of each file:</a:t>
            </a:r>
          </a:p>
          <a:p>
            <a:pPr marL="6403" marR="43863"/>
            <a:endParaRPr lang="en-US" sz="800" spc="-3" dirty="0">
              <a:latin typeface="Courier New"/>
              <a:cs typeface="Courier New"/>
            </a:endParaRPr>
          </a:p>
          <a:p>
            <a:pPr marL="6403" marR="43863"/>
            <a:r>
              <a:rPr lang="en-US" sz="1100" spc="-3" dirty="0">
                <a:solidFill>
                  <a:srgbClr val="FF0000"/>
                </a:solidFill>
                <a:latin typeface="Courier New"/>
                <a:cs typeface="Courier New"/>
              </a:rPr>
              <a:t>ls</a:t>
            </a:r>
          </a:p>
          <a:p>
            <a:pPr marL="6403" marR="43863"/>
            <a:endParaRPr lang="en-US" sz="800" spc="-13" dirty="0">
              <a:latin typeface="Arial"/>
              <a:cs typeface="Arial"/>
            </a:endParaRPr>
          </a:p>
          <a:p>
            <a:pPr marL="6403" marR="43863"/>
            <a:r>
              <a:rPr lang="en-US" sz="1100" spc="-13" dirty="0">
                <a:latin typeface="Arial"/>
                <a:cs typeface="Arial"/>
              </a:rPr>
              <a:t>If you get behind or have issues, look in ‘</a:t>
            </a:r>
            <a:r>
              <a:rPr lang="en-US" sz="950" spc="-13" dirty="0" err="1">
                <a:solidFill>
                  <a:srgbClr val="FF0000"/>
                </a:solidFill>
                <a:latin typeface="Courier New" panose="02070309020205020404" pitchFamily="49" charset="0"/>
                <a:cs typeface="Courier New" panose="02070309020205020404" pitchFamily="49" charset="0"/>
              </a:rPr>
              <a:t>tutorial_steps.txt</a:t>
            </a:r>
            <a:r>
              <a:rPr lang="en-US" sz="1100" spc="-13" dirty="0">
                <a:latin typeface="Arial"/>
                <a:cs typeface="Arial"/>
              </a:rPr>
              <a:t>’</a:t>
            </a:r>
          </a:p>
          <a:p>
            <a:pPr marL="6403" marR="43863"/>
            <a:endParaRPr lang="en-US" sz="1100" spc="-13" dirty="0">
              <a:latin typeface="Arial"/>
              <a:cs typeface="Arial"/>
            </a:endParaRPr>
          </a:p>
          <a:p>
            <a:pPr marL="6403" marR="43863"/>
            <a:r>
              <a:rPr lang="en-US" sz="1100" spc="-13" dirty="0">
                <a:solidFill>
                  <a:srgbClr val="FF0000"/>
                </a:solidFill>
                <a:latin typeface="Courier New" panose="02070309020205020404" pitchFamily="49" charset="0"/>
                <a:cs typeface="Courier New" panose="02070309020205020404" pitchFamily="49" charset="0"/>
              </a:rPr>
              <a:t>cat </a:t>
            </a:r>
            <a:r>
              <a:rPr lang="en-US" sz="1100" spc="-13" dirty="0" err="1">
                <a:solidFill>
                  <a:srgbClr val="FF0000"/>
                </a:solidFill>
                <a:latin typeface="Courier New" panose="02070309020205020404" pitchFamily="49" charset="0"/>
                <a:cs typeface="Courier New" panose="02070309020205020404" pitchFamily="49" charset="0"/>
              </a:rPr>
              <a:t>tutorial_steps.txt</a:t>
            </a:r>
            <a:endParaRPr lang="en-US" sz="1100" spc="-13" dirty="0">
              <a:solidFill>
                <a:srgbClr val="FF0000"/>
              </a:solidFill>
              <a:latin typeface="Courier New" panose="02070309020205020404" pitchFamily="49" charset="0"/>
              <a:cs typeface="Courier New" panose="02070309020205020404" pitchFamily="49" charset="0"/>
            </a:endParaRPr>
          </a:p>
        </p:txBody>
      </p:sp>
      <p:sp>
        <p:nvSpPr>
          <p:cNvPr id="4" name="Slide Number Placeholder 12">
            <a:extLst>
              <a:ext uri="{FF2B5EF4-FFF2-40B4-BE49-F238E27FC236}">
                <a16:creationId xmlns:a16="http://schemas.microsoft.com/office/drawing/2014/main" id="{C7F367DE-EFCA-7142-BBA9-1AFA4EB58BAB}"/>
              </a:ext>
            </a:extLst>
          </p:cNvPr>
          <p:cNvSpPr>
            <a:spLocks noGrp="1"/>
          </p:cNvSpPr>
          <p:nvPr>
            <p:ph type="sldNum" sz="quarter" idx="7"/>
          </p:nvPr>
        </p:nvSpPr>
        <p:spPr>
          <a:xfrm>
            <a:off x="93698" y="3288301"/>
            <a:ext cx="131445" cy="137160"/>
          </a:xfrm>
        </p:spPr>
        <p:txBody>
          <a:bodyPr/>
          <a:lstStyle/>
          <a:p>
            <a:pPr marL="25400">
              <a:lnSpc>
                <a:spcPct val="100000"/>
              </a:lnSpc>
              <a:spcBef>
                <a:spcPts val="190"/>
              </a:spcBef>
            </a:pPr>
            <a:fld id="{81D60167-4931-47E6-BA6A-407CBD079E47}" type="slidenum">
              <a:rPr lang="en-US" spc="-20" smtClean="0"/>
              <a:t>18</a:t>
            </a:fld>
            <a:endParaRPr lang="en-US" spc="-20" dirty="0"/>
          </a:p>
        </p:txBody>
      </p:sp>
      <p:sp>
        <p:nvSpPr>
          <p:cNvPr id="5" name="Date Placeholder 5">
            <a:extLst>
              <a:ext uri="{FF2B5EF4-FFF2-40B4-BE49-F238E27FC236}">
                <a16:creationId xmlns:a16="http://schemas.microsoft.com/office/drawing/2014/main" id="{A56B3DBD-A4DF-A14D-A83E-B601B9F67C80}"/>
              </a:ext>
            </a:extLst>
          </p:cNvPr>
          <p:cNvSpPr>
            <a:spLocks noGrp="1"/>
          </p:cNvSpPr>
          <p:nvPr>
            <p:ph type="dt" sz="half" idx="6"/>
          </p:nvPr>
        </p:nvSpPr>
        <p:spPr>
          <a:xfrm>
            <a:off x="1681103" y="3235827"/>
            <a:ext cx="1204595" cy="153888"/>
          </a:xfrm>
        </p:spPr>
        <p:txBody>
          <a:bodyPr/>
          <a:lstStyle/>
          <a:p>
            <a:pPr marL="12700">
              <a:lnSpc>
                <a:spcPct val="100000"/>
              </a:lnSpc>
              <a:spcBef>
                <a:spcPts val="190"/>
              </a:spcBef>
            </a:pPr>
            <a:r>
              <a:rPr lang="en-US" sz="1000" spc="0" dirty="0"/>
              <a:t>6/9/19  Containers</a:t>
            </a:r>
            <a:endParaRPr lang="en-US" sz="1000" spc="-5" dirty="0"/>
          </a:p>
        </p:txBody>
      </p:sp>
      <p:pic>
        <p:nvPicPr>
          <p:cNvPr id="6" name="Picture 5">
            <a:extLst>
              <a:ext uri="{FF2B5EF4-FFF2-40B4-BE49-F238E27FC236}">
                <a16:creationId xmlns:a16="http://schemas.microsoft.com/office/drawing/2014/main" id="{516FB32A-1ADF-6740-BD84-AC4F74D84CAD}"/>
              </a:ext>
            </a:extLst>
          </p:cNvPr>
          <p:cNvPicPr>
            <a:picLocks noChangeAspect="1"/>
          </p:cNvPicPr>
          <p:nvPr/>
        </p:nvPicPr>
        <p:blipFill rotWithShape="1">
          <a:blip r:embed="rId2"/>
          <a:srcRect b="16901"/>
          <a:stretch/>
        </p:blipFill>
        <p:spPr>
          <a:xfrm>
            <a:off x="3793539" y="3200081"/>
            <a:ext cx="762000" cy="225380"/>
          </a:xfrm>
          <a:prstGeom prst="rect">
            <a:avLst/>
          </a:prstGeom>
        </p:spPr>
      </p:pic>
      <p:cxnSp>
        <p:nvCxnSpPr>
          <p:cNvPr id="7" name="Straight Connector 6">
            <a:extLst>
              <a:ext uri="{FF2B5EF4-FFF2-40B4-BE49-F238E27FC236}">
                <a16:creationId xmlns:a16="http://schemas.microsoft.com/office/drawing/2014/main" id="{F3998CB3-1E7A-D848-B1C1-7CBBCFA90882}"/>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5462239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87129" y="99379"/>
            <a:ext cx="3863647" cy="760518"/>
          </a:xfrm>
          <a:prstGeom prst="rect">
            <a:avLst/>
          </a:prstGeom>
          <a:noFill/>
        </p:spPr>
        <p:txBody>
          <a:bodyPr vert="horz" wrap="square" lIns="0" tIns="6403" rIns="0" bIns="0" rtlCol="0">
            <a:spAutoFit/>
          </a:bodyPr>
          <a:lstStyle/>
          <a:p>
            <a:pPr marL="6403">
              <a:spcBef>
                <a:spcPts val="50"/>
              </a:spcBef>
            </a:pPr>
            <a:r>
              <a:rPr lang="en-US" spc="-40" dirty="0"/>
              <a:t>Running a container from Singularity Hub</a:t>
            </a:r>
            <a:endParaRPr spc="-40" dirty="0"/>
          </a:p>
        </p:txBody>
      </p:sp>
      <p:sp>
        <p:nvSpPr>
          <p:cNvPr id="3" name="object 3"/>
          <p:cNvSpPr txBox="1"/>
          <p:nvPr/>
        </p:nvSpPr>
        <p:spPr>
          <a:xfrm>
            <a:off x="93698" y="1044575"/>
            <a:ext cx="4344952" cy="1745403"/>
          </a:xfrm>
          <a:prstGeom prst="rect">
            <a:avLst/>
          </a:prstGeom>
        </p:spPr>
        <p:txBody>
          <a:bodyPr vert="horz" wrap="square" lIns="0" tIns="6403" rIns="0" bIns="0" rtlCol="0">
            <a:spAutoFit/>
          </a:bodyPr>
          <a:lstStyle/>
          <a:p>
            <a:pPr marL="6403">
              <a:buClr>
                <a:srgbClr val="A9A57C"/>
              </a:buClr>
              <a:tabLst>
                <a:tab pos="121663" algn="l"/>
              </a:tabLst>
            </a:pPr>
            <a:r>
              <a:rPr lang="en-US" sz="1100" spc="-13" dirty="0">
                <a:latin typeface="Arial"/>
                <a:cs typeface="Arial"/>
              </a:rPr>
              <a:t>Pull an existing container image that someone else posted:</a:t>
            </a:r>
          </a:p>
          <a:p>
            <a:pPr marL="6403">
              <a:buClr>
                <a:srgbClr val="A9A57C"/>
              </a:buClr>
              <a:tabLst>
                <a:tab pos="121663" algn="l"/>
              </a:tabLst>
            </a:pPr>
            <a:endParaRPr sz="1100" dirty="0">
              <a:latin typeface="Arial"/>
              <a:cs typeface="Arial"/>
            </a:endParaRPr>
          </a:p>
          <a:p>
            <a:pPr marL="6403" marR="43863"/>
            <a:r>
              <a:rPr lang="en-US" sz="750" spc="-3" dirty="0">
                <a:solidFill>
                  <a:srgbClr val="FF0000"/>
                </a:solidFill>
                <a:latin typeface="Courier New"/>
                <a:cs typeface="Courier New"/>
              </a:rPr>
              <a:t>singularity pull --name </a:t>
            </a:r>
            <a:r>
              <a:rPr lang="en-US" sz="750" spc="-3" dirty="0" err="1">
                <a:solidFill>
                  <a:srgbClr val="FF0000"/>
                </a:solidFill>
                <a:latin typeface="Courier New"/>
                <a:cs typeface="Courier New"/>
              </a:rPr>
              <a:t>hello.sif</a:t>
            </a:r>
            <a:r>
              <a:rPr lang="en-US" sz="750" spc="-3" dirty="0">
                <a:solidFill>
                  <a:srgbClr val="FF0000"/>
                </a:solidFill>
                <a:latin typeface="Courier New"/>
                <a:cs typeface="Courier New"/>
              </a:rPr>
              <a:t> </a:t>
            </a:r>
            <a:r>
              <a:rPr lang="en-US" sz="750" spc="-3" dirty="0" err="1">
                <a:solidFill>
                  <a:srgbClr val="FF0000"/>
                </a:solidFill>
                <a:latin typeface="Courier New"/>
                <a:cs typeface="Courier New"/>
              </a:rPr>
              <a:t>shub</a:t>
            </a:r>
            <a:r>
              <a:rPr lang="en-US" sz="750" spc="-3" dirty="0">
                <a:solidFill>
                  <a:srgbClr val="FF0000"/>
                </a:solidFill>
                <a:latin typeface="Courier New"/>
                <a:cs typeface="Courier New"/>
              </a:rPr>
              <a:t>://</a:t>
            </a:r>
            <a:r>
              <a:rPr lang="en-US" sz="750" spc="-3" dirty="0" err="1">
                <a:solidFill>
                  <a:srgbClr val="FF0000"/>
                </a:solidFill>
                <a:latin typeface="Courier New"/>
                <a:cs typeface="Courier New"/>
              </a:rPr>
              <a:t>monaghaa</a:t>
            </a:r>
            <a:r>
              <a:rPr lang="en-US" sz="750" spc="-3" dirty="0">
                <a:solidFill>
                  <a:srgbClr val="FF0000"/>
                </a:solidFill>
                <a:latin typeface="Courier New"/>
                <a:cs typeface="Courier New"/>
              </a:rPr>
              <a:t>/</a:t>
            </a:r>
            <a:r>
              <a:rPr lang="en-US" sz="750" spc="-3" dirty="0" err="1">
                <a:solidFill>
                  <a:srgbClr val="FF0000"/>
                </a:solidFill>
                <a:latin typeface="Courier New"/>
                <a:cs typeface="Courier New"/>
              </a:rPr>
              <a:t>singularity_git_tutorial</a:t>
            </a:r>
            <a:endParaRPr lang="en-US" sz="750" spc="-3" dirty="0">
              <a:solidFill>
                <a:srgbClr val="FF0000"/>
              </a:solidFill>
              <a:latin typeface="Courier New"/>
              <a:cs typeface="Courier New"/>
            </a:endParaRPr>
          </a:p>
          <a:p>
            <a:pPr marL="6403" marR="43863"/>
            <a:endParaRPr lang="en-US" sz="1000" spc="-3" dirty="0">
              <a:latin typeface="Times New Roman" panose="02020603050405020304" pitchFamily="18" charset="0"/>
              <a:cs typeface="Times New Roman" panose="02020603050405020304" pitchFamily="18" charset="0"/>
            </a:endParaRPr>
          </a:p>
          <a:p>
            <a:pPr marL="6403" marR="43863"/>
            <a:r>
              <a:rPr lang="en-US" sz="1100" spc="-13" dirty="0">
                <a:latin typeface="Arial"/>
                <a:cs typeface="Arial"/>
              </a:rPr>
              <a:t> …And run it</a:t>
            </a:r>
          </a:p>
          <a:p>
            <a:pPr marL="6403" marR="43863"/>
            <a:endParaRPr lang="en-US" sz="1100" spc="-3" dirty="0">
              <a:latin typeface="Courier New"/>
              <a:cs typeface="Courier New"/>
            </a:endParaRPr>
          </a:p>
          <a:p>
            <a:pPr marL="6403" marR="43863"/>
            <a:r>
              <a:rPr lang="en-US" sz="950" spc="-3" dirty="0">
                <a:solidFill>
                  <a:srgbClr val="FF0000"/>
                </a:solidFill>
                <a:latin typeface="Courier New"/>
                <a:cs typeface="Courier New"/>
              </a:rPr>
              <a:t>singularity run </a:t>
            </a:r>
            <a:r>
              <a:rPr lang="en-US" sz="950" spc="-3" dirty="0" err="1">
                <a:solidFill>
                  <a:srgbClr val="FF0000"/>
                </a:solidFill>
                <a:latin typeface="Courier New"/>
                <a:cs typeface="Courier New"/>
              </a:rPr>
              <a:t>hello.sif</a:t>
            </a:r>
            <a:endParaRPr lang="en-US" sz="950" spc="-3" dirty="0">
              <a:solidFill>
                <a:srgbClr val="FF0000"/>
              </a:solidFill>
              <a:latin typeface="Courier New"/>
              <a:cs typeface="Courier New"/>
            </a:endParaRPr>
          </a:p>
          <a:p>
            <a:pPr marL="6403" marR="43863"/>
            <a:endParaRPr lang="en-US" sz="1100" spc="-3" dirty="0">
              <a:latin typeface="Courier New"/>
              <a:cs typeface="Courier New"/>
            </a:endParaRPr>
          </a:p>
          <a:p>
            <a:pPr marL="6403" marR="43863"/>
            <a:r>
              <a:rPr lang="en-US" sz="1100" spc="-13" dirty="0">
                <a:latin typeface="Arial"/>
                <a:cs typeface="Arial"/>
              </a:rPr>
              <a:t> …And look at the script inside</a:t>
            </a:r>
          </a:p>
          <a:p>
            <a:pPr marL="6403" marR="43863"/>
            <a:endParaRPr lang="en-US" sz="1100" spc="-3" dirty="0">
              <a:latin typeface="Courier New"/>
              <a:cs typeface="Courier New"/>
            </a:endParaRPr>
          </a:p>
          <a:p>
            <a:pPr marL="6403" marR="43863"/>
            <a:r>
              <a:rPr lang="en-US" sz="950" spc="-3" dirty="0">
                <a:solidFill>
                  <a:srgbClr val="FF0000"/>
                </a:solidFill>
                <a:latin typeface="Courier New"/>
                <a:cs typeface="Courier New"/>
              </a:rPr>
              <a:t>singularity exec </a:t>
            </a:r>
            <a:r>
              <a:rPr lang="en-US" sz="950" spc="-3" dirty="0" err="1">
                <a:solidFill>
                  <a:srgbClr val="FF0000"/>
                </a:solidFill>
                <a:latin typeface="Courier New"/>
                <a:cs typeface="Courier New"/>
              </a:rPr>
              <a:t>hello.sif</a:t>
            </a:r>
            <a:r>
              <a:rPr lang="en-US" sz="950" spc="-3" dirty="0">
                <a:solidFill>
                  <a:srgbClr val="FF0000"/>
                </a:solidFill>
                <a:latin typeface="Courier New"/>
                <a:cs typeface="Courier New"/>
              </a:rPr>
              <a:t> cat /code/</a:t>
            </a:r>
            <a:r>
              <a:rPr lang="en-US" sz="950" spc="-3" dirty="0" err="1">
                <a:solidFill>
                  <a:srgbClr val="FF0000"/>
                </a:solidFill>
                <a:latin typeface="Courier New"/>
                <a:cs typeface="Courier New"/>
              </a:rPr>
              <a:t>hello.sh</a:t>
            </a:r>
            <a:endParaRPr lang="en-US" sz="950" spc="-3" dirty="0">
              <a:solidFill>
                <a:srgbClr val="FF0000"/>
              </a:solidFill>
              <a:latin typeface="Courier New"/>
              <a:cs typeface="Courier New"/>
            </a:endParaRPr>
          </a:p>
        </p:txBody>
      </p:sp>
      <p:sp>
        <p:nvSpPr>
          <p:cNvPr id="4" name="Slide Number Placeholder 12">
            <a:extLst>
              <a:ext uri="{FF2B5EF4-FFF2-40B4-BE49-F238E27FC236}">
                <a16:creationId xmlns:a16="http://schemas.microsoft.com/office/drawing/2014/main" id="{C7F367DE-EFCA-7142-BBA9-1AFA4EB58BAB}"/>
              </a:ext>
            </a:extLst>
          </p:cNvPr>
          <p:cNvSpPr>
            <a:spLocks noGrp="1"/>
          </p:cNvSpPr>
          <p:nvPr>
            <p:ph type="sldNum" sz="quarter" idx="7"/>
          </p:nvPr>
        </p:nvSpPr>
        <p:spPr>
          <a:xfrm>
            <a:off x="93698" y="3288301"/>
            <a:ext cx="131445" cy="137160"/>
          </a:xfrm>
        </p:spPr>
        <p:txBody>
          <a:bodyPr/>
          <a:lstStyle/>
          <a:p>
            <a:pPr marL="25400">
              <a:lnSpc>
                <a:spcPct val="100000"/>
              </a:lnSpc>
              <a:spcBef>
                <a:spcPts val="190"/>
              </a:spcBef>
            </a:pPr>
            <a:fld id="{81D60167-4931-47E6-BA6A-407CBD079E47}" type="slidenum">
              <a:rPr lang="en-US" spc="-20" smtClean="0"/>
              <a:t>19</a:t>
            </a:fld>
            <a:endParaRPr lang="en-US" spc="-20" dirty="0"/>
          </a:p>
        </p:txBody>
      </p:sp>
      <p:cxnSp>
        <p:nvCxnSpPr>
          <p:cNvPr id="7" name="Straight Connector 6">
            <a:extLst>
              <a:ext uri="{FF2B5EF4-FFF2-40B4-BE49-F238E27FC236}">
                <a16:creationId xmlns:a16="http://schemas.microsoft.com/office/drawing/2014/main" id="{A25B8C8A-21BA-0440-A897-A5C03DA89B82}"/>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sp>
        <p:nvSpPr>
          <p:cNvPr id="6" name="Date Placeholder 5">
            <a:extLst>
              <a:ext uri="{FF2B5EF4-FFF2-40B4-BE49-F238E27FC236}">
                <a16:creationId xmlns:a16="http://schemas.microsoft.com/office/drawing/2014/main" id="{53CFAB27-DFF2-FC41-B89F-EA4F54394054}"/>
              </a:ext>
            </a:extLst>
          </p:cNvPr>
          <p:cNvSpPr>
            <a:spLocks noGrp="1"/>
          </p:cNvSpPr>
          <p:nvPr>
            <p:ph type="dt" sz="half" idx="6"/>
          </p:nvPr>
        </p:nvSpPr>
        <p:spPr>
          <a:xfrm>
            <a:off x="1681103" y="3235827"/>
            <a:ext cx="1204595" cy="153888"/>
          </a:xfrm>
        </p:spPr>
        <p:txBody>
          <a:bodyPr/>
          <a:lstStyle/>
          <a:p>
            <a:pPr marL="12700">
              <a:lnSpc>
                <a:spcPct val="100000"/>
              </a:lnSpc>
              <a:spcBef>
                <a:spcPts val="190"/>
              </a:spcBef>
            </a:pPr>
            <a:r>
              <a:rPr lang="en-US" sz="1000" spc="0" dirty="0"/>
              <a:t>6/9/19  Containers</a:t>
            </a:r>
            <a:endParaRPr lang="en-US" sz="1000" spc="-5" dirty="0"/>
          </a:p>
        </p:txBody>
      </p:sp>
      <p:pic>
        <p:nvPicPr>
          <p:cNvPr id="8" name="Picture 7">
            <a:extLst>
              <a:ext uri="{FF2B5EF4-FFF2-40B4-BE49-F238E27FC236}">
                <a16:creationId xmlns:a16="http://schemas.microsoft.com/office/drawing/2014/main" id="{5301DD55-2886-C543-81AE-C7302F467A5A}"/>
              </a:ext>
            </a:extLst>
          </p:cNvPr>
          <p:cNvPicPr>
            <a:picLocks noChangeAspect="1"/>
          </p:cNvPicPr>
          <p:nvPr/>
        </p:nvPicPr>
        <p:blipFill rotWithShape="1">
          <a:blip r:embed="rId2"/>
          <a:srcRect b="16901"/>
          <a:stretch/>
        </p:blipFill>
        <p:spPr>
          <a:xfrm>
            <a:off x="3793539" y="3200081"/>
            <a:ext cx="762000" cy="225380"/>
          </a:xfrm>
          <a:prstGeom prst="rect">
            <a:avLst/>
          </a:prstGeom>
        </p:spPr>
      </p:pic>
    </p:spTree>
    <p:extLst>
      <p:ext uri="{BB962C8B-B14F-4D97-AF65-F5344CB8AC3E}">
        <p14:creationId xmlns:p14="http://schemas.microsoft.com/office/powerpoint/2010/main" val="36859657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70203" y="238655"/>
            <a:ext cx="1196647" cy="383492"/>
          </a:xfrm>
          <a:prstGeom prst="rect">
            <a:avLst/>
          </a:prstGeom>
        </p:spPr>
        <p:txBody>
          <a:bodyPr vert="horz" wrap="square" lIns="0" tIns="6403" rIns="0" bIns="0" rtlCol="0">
            <a:spAutoFit/>
          </a:bodyPr>
          <a:lstStyle/>
          <a:p>
            <a:pPr marL="6403">
              <a:spcBef>
                <a:spcPts val="50"/>
              </a:spcBef>
            </a:pPr>
            <a:r>
              <a:rPr spc="-53" dirty="0"/>
              <a:t>Outline</a:t>
            </a:r>
          </a:p>
        </p:txBody>
      </p:sp>
      <p:sp>
        <p:nvSpPr>
          <p:cNvPr id="3" name="object 3"/>
          <p:cNvSpPr txBox="1"/>
          <p:nvPr/>
        </p:nvSpPr>
        <p:spPr>
          <a:xfrm>
            <a:off x="299151" y="648951"/>
            <a:ext cx="4139499" cy="2289764"/>
          </a:xfrm>
          <a:prstGeom prst="rect">
            <a:avLst/>
          </a:prstGeom>
          <a:noFill/>
        </p:spPr>
        <p:txBody>
          <a:bodyPr vert="horz" wrap="square" lIns="0" tIns="42579" rIns="0" bIns="0" rtlCol="0">
            <a:spAutoFit/>
          </a:bodyPr>
          <a:lstStyle/>
          <a:p>
            <a:pPr marL="121663" indent="-115260">
              <a:spcBef>
                <a:spcPts val="335"/>
              </a:spcBef>
              <a:buClr>
                <a:srgbClr val="A9A57C"/>
              </a:buClr>
              <a:buChar char="•"/>
              <a:tabLst>
                <a:tab pos="121663" algn="l"/>
              </a:tabLst>
            </a:pPr>
            <a:r>
              <a:rPr lang="en-US" sz="1100" spc="13" dirty="0">
                <a:solidFill>
                  <a:srgbClr val="2F2B20"/>
                </a:solidFill>
                <a:latin typeface="Arial"/>
                <a:cs typeface="Arial"/>
              </a:rPr>
              <a:t>Introduction to containers</a:t>
            </a:r>
          </a:p>
          <a:p>
            <a:pPr marL="121663" indent="-115260">
              <a:spcBef>
                <a:spcPts val="335"/>
              </a:spcBef>
              <a:buClr>
                <a:srgbClr val="A9A57C"/>
              </a:buClr>
              <a:buChar char="•"/>
              <a:tabLst>
                <a:tab pos="121663" algn="l"/>
              </a:tabLst>
            </a:pPr>
            <a:r>
              <a:rPr lang="en-US" sz="1100" spc="13" dirty="0">
                <a:solidFill>
                  <a:srgbClr val="2F2B20"/>
                </a:solidFill>
                <a:latin typeface="Arial"/>
                <a:cs typeface="Arial"/>
              </a:rPr>
              <a:t>Overview: Singularity commands and running containers</a:t>
            </a:r>
          </a:p>
          <a:p>
            <a:pPr marL="121663" indent="-115260">
              <a:spcBef>
                <a:spcPts val="335"/>
              </a:spcBef>
              <a:buClr>
                <a:srgbClr val="A9A57C"/>
              </a:buClr>
              <a:buChar char="•"/>
              <a:tabLst>
                <a:tab pos="121663" algn="l"/>
              </a:tabLst>
            </a:pPr>
            <a:r>
              <a:rPr lang="en-US" sz="1100" spc="13" dirty="0">
                <a:solidFill>
                  <a:schemeClr val="accent2"/>
                </a:solidFill>
                <a:latin typeface="Arial"/>
                <a:cs typeface="Arial"/>
              </a:rPr>
              <a:t>Hands-on: Running containers on Teton</a:t>
            </a:r>
          </a:p>
          <a:p>
            <a:pPr marL="121663" indent="-115260">
              <a:spcBef>
                <a:spcPts val="335"/>
              </a:spcBef>
              <a:buClr>
                <a:srgbClr val="A9A57C"/>
              </a:buClr>
              <a:buFontTx/>
              <a:buChar char="•"/>
              <a:tabLst>
                <a:tab pos="121663" algn="l"/>
              </a:tabLst>
            </a:pPr>
            <a:r>
              <a:rPr lang="en-US" sz="1100" dirty="0">
                <a:solidFill>
                  <a:srgbClr val="2F2B20"/>
                </a:solidFill>
                <a:latin typeface="Arial"/>
                <a:cs typeface="Arial"/>
              </a:rPr>
              <a:t>Notes: Running containers for MPI and GPU jobs</a:t>
            </a:r>
          </a:p>
          <a:p>
            <a:pPr marL="121663" indent="-115260">
              <a:spcBef>
                <a:spcPts val="335"/>
              </a:spcBef>
              <a:buClr>
                <a:srgbClr val="A9A57C"/>
              </a:buClr>
              <a:buFontTx/>
              <a:buChar char="•"/>
              <a:tabLst>
                <a:tab pos="121663" algn="l"/>
              </a:tabLst>
            </a:pPr>
            <a:endParaRPr lang="en-US" sz="1100" dirty="0">
              <a:solidFill>
                <a:srgbClr val="2F2B20"/>
              </a:solidFill>
              <a:latin typeface="Arial"/>
              <a:cs typeface="Arial"/>
            </a:endParaRPr>
          </a:p>
          <a:p>
            <a:pPr marL="6403">
              <a:spcBef>
                <a:spcPts val="335"/>
              </a:spcBef>
              <a:buClr>
                <a:srgbClr val="A9A57C"/>
              </a:buClr>
              <a:tabLst>
                <a:tab pos="121663" algn="l"/>
              </a:tabLst>
            </a:pPr>
            <a:r>
              <a:rPr lang="en-US" sz="1100" spc="13" dirty="0">
                <a:solidFill>
                  <a:srgbClr val="0070C0"/>
                </a:solidFill>
                <a:latin typeface="Arial"/>
                <a:cs typeface="Arial"/>
              </a:rPr>
              <a:t>/\/\/ Break /\/\/</a:t>
            </a:r>
          </a:p>
          <a:p>
            <a:pPr marL="121663" indent="-115260">
              <a:spcBef>
                <a:spcPts val="335"/>
              </a:spcBef>
              <a:buClr>
                <a:srgbClr val="A9A57C"/>
              </a:buClr>
              <a:buChar char="•"/>
              <a:tabLst>
                <a:tab pos="121663" algn="l"/>
              </a:tabLst>
            </a:pPr>
            <a:endParaRPr lang="en-US" sz="1100" spc="13" dirty="0">
              <a:solidFill>
                <a:srgbClr val="0070C0"/>
              </a:solidFill>
              <a:latin typeface="Arial"/>
              <a:cs typeface="Arial"/>
            </a:endParaRPr>
          </a:p>
          <a:p>
            <a:pPr marL="121663" indent="-115260">
              <a:spcBef>
                <a:spcPts val="335"/>
              </a:spcBef>
              <a:buClr>
                <a:srgbClr val="A9A57C"/>
              </a:buClr>
              <a:buChar char="•"/>
              <a:tabLst>
                <a:tab pos="121663" algn="l"/>
              </a:tabLst>
            </a:pPr>
            <a:r>
              <a:rPr lang="en-US" sz="1100" spc="13" dirty="0">
                <a:solidFill>
                  <a:srgbClr val="2F2B20"/>
                </a:solidFill>
                <a:latin typeface="Arial"/>
                <a:cs typeface="Arial"/>
              </a:rPr>
              <a:t>Overview: Building containers</a:t>
            </a:r>
          </a:p>
          <a:p>
            <a:pPr marL="121663" indent="-115260">
              <a:spcBef>
                <a:spcPts val="335"/>
              </a:spcBef>
              <a:buClr>
                <a:srgbClr val="A9A57C"/>
              </a:buClr>
              <a:buChar char="•"/>
              <a:tabLst>
                <a:tab pos="121663" algn="l"/>
              </a:tabLst>
            </a:pPr>
            <a:r>
              <a:rPr lang="en-US" sz="1100" spc="13" dirty="0">
                <a:solidFill>
                  <a:schemeClr val="accent2"/>
                </a:solidFill>
                <a:latin typeface="Arial"/>
                <a:cs typeface="Arial"/>
              </a:rPr>
              <a:t>Hands-on: Building containers from recipes (</a:t>
            </a:r>
            <a:r>
              <a:rPr lang="en-US" sz="1100" spc="13" dirty="0" err="1">
                <a:solidFill>
                  <a:schemeClr val="accent2"/>
                </a:solidFill>
                <a:latin typeface="Arial"/>
                <a:cs typeface="Arial"/>
              </a:rPr>
              <a:t>SingularityHub</a:t>
            </a:r>
            <a:r>
              <a:rPr lang="en-US" sz="1100" spc="13" dirty="0">
                <a:solidFill>
                  <a:schemeClr val="accent2"/>
                </a:solidFill>
                <a:latin typeface="Arial"/>
                <a:cs typeface="Arial"/>
              </a:rPr>
              <a:t>)</a:t>
            </a:r>
            <a:endParaRPr lang="en-US" sz="1100" dirty="0">
              <a:solidFill>
                <a:schemeClr val="accent2"/>
              </a:solidFill>
              <a:latin typeface="Arial"/>
              <a:cs typeface="Arial"/>
            </a:endParaRPr>
          </a:p>
          <a:p>
            <a:pPr marL="121663" indent="-115260">
              <a:spcBef>
                <a:spcPts val="335"/>
              </a:spcBef>
              <a:buClr>
                <a:srgbClr val="A9A57C"/>
              </a:buClr>
              <a:buFontTx/>
              <a:buChar char="•"/>
              <a:tabLst>
                <a:tab pos="121663" algn="l"/>
              </a:tabLst>
            </a:pPr>
            <a:r>
              <a:rPr lang="en-US" sz="1100" spc="13" dirty="0">
                <a:latin typeface="Arial"/>
                <a:cs typeface="Arial"/>
              </a:rPr>
              <a:t>Demo: Building containers from recipes (</a:t>
            </a:r>
            <a:r>
              <a:rPr lang="en-US" sz="1100" spc="13" dirty="0" err="1">
                <a:latin typeface="Arial"/>
                <a:cs typeface="Arial"/>
              </a:rPr>
              <a:t>Sylabs</a:t>
            </a:r>
            <a:r>
              <a:rPr lang="en-US" sz="1100" spc="13" dirty="0">
                <a:latin typeface="Arial"/>
                <a:cs typeface="Arial"/>
              </a:rPr>
              <a:t> Remote </a:t>
            </a:r>
            <a:r>
              <a:rPr lang="en-US" sz="1100" spc="13" dirty="0" err="1">
                <a:latin typeface="Arial"/>
                <a:cs typeface="Arial"/>
              </a:rPr>
              <a:t>Bldr</a:t>
            </a:r>
            <a:r>
              <a:rPr lang="en-US" sz="1100" spc="13" dirty="0">
                <a:latin typeface="Arial"/>
                <a:cs typeface="Arial"/>
              </a:rPr>
              <a:t>)</a:t>
            </a:r>
            <a:endParaRPr lang="en-US" sz="1100" dirty="0">
              <a:latin typeface="Arial"/>
              <a:cs typeface="Arial"/>
            </a:endParaRPr>
          </a:p>
          <a:p>
            <a:pPr marL="121663" indent="-115260">
              <a:spcBef>
                <a:spcPts val="335"/>
              </a:spcBef>
              <a:buClr>
                <a:srgbClr val="A9A57C"/>
              </a:buClr>
              <a:buChar char="•"/>
              <a:tabLst>
                <a:tab pos="121663" algn="l"/>
              </a:tabLst>
            </a:pPr>
            <a:r>
              <a:rPr lang="en-US" sz="1100" dirty="0">
                <a:solidFill>
                  <a:srgbClr val="2F2B20"/>
                </a:solidFill>
                <a:latin typeface="Arial"/>
                <a:cs typeface="Arial"/>
              </a:rPr>
              <a:t>Troubleshooting, caveats and summary</a:t>
            </a:r>
          </a:p>
        </p:txBody>
      </p:sp>
      <p:sp>
        <p:nvSpPr>
          <p:cNvPr id="4" name="Slide Number Placeholder 12">
            <a:extLst>
              <a:ext uri="{FF2B5EF4-FFF2-40B4-BE49-F238E27FC236}">
                <a16:creationId xmlns:a16="http://schemas.microsoft.com/office/drawing/2014/main" id="{9FC40A51-F444-6948-B6EB-21511676FEDD}"/>
              </a:ext>
            </a:extLst>
          </p:cNvPr>
          <p:cNvSpPr>
            <a:spLocks noGrp="1"/>
          </p:cNvSpPr>
          <p:nvPr>
            <p:ph type="sldNum" sz="quarter" idx="7"/>
          </p:nvPr>
        </p:nvSpPr>
        <p:spPr>
          <a:xfrm>
            <a:off x="93698" y="3288301"/>
            <a:ext cx="131445" cy="137160"/>
          </a:xfrm>
        </p:spPr>
        <p:txBody>
          <a:bodyPr/>
          <a:lstStyle/>
          <a:p>
            <a:pPr marL="25400">
              <a:lnSpc>
                <a:spcPct val="100000"/>
              </a:lnSpc>
              <a:spcBef>
                <a:spcPts val="190"/>
              </a:spcBef>
            </a:pPr>
            <a:fld id="{81D60167-4931-47E6-BA6A-407CBD079E47}" type="slidenum">
              <a:rPr lang="en-US" spc="-20" smtClean="0"/>
              <a:t>2</a:t>
            </a:fld>
            <a:endParaRPr lang="en-US" spc="-20" dirty="0"/>
          </a:p>
        </p:txBody>
      </p:sp>
      <p:cxnSp>
        <p:nvCxnSpPr>
          <p:cNvPr id="7" name="Straight Connector 6">
            <a:extLst>
              <a:ext uri="{FF2B5EF4-FFF2-40B4-BE49-F238E27FC236}">
                <a16:creationId xmlns:a16="http://schemas.microsoft.com/office/drawing/2014/main" id="{FC6580BD-FB6C-784A-9DEE-2FFC72B9ABE6}"/>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sp>
        <p:nvSpPr>
          <p:cNvPr id="6" name="Date Placeholder 5">
            <a:extLst>
              <a:ext uri="{FF2B5EF4-FFF2-40B4-BE49-F238E27FC236}">
                <a16:creationId xmlns:a16="http://schemas.microsoft.com/office/drawing/2014/main" id="{8B671C71-4184-5A46-A5DF-6B9ED35CB592}"/>
              </a:ext>
            </a:extLst>
          </p:cNvPr>
          <p:cNvSpPr>
            <a:spLocks noGrp="1"/>
          </p:cNvSpPr>
          <p:nvPr>
            <p:ph type="dt" sz="half" idx="6"/>
          </p:nvPr>
        </p:nvSpPr>
        <p:spPr>
          <a:xfrm>
            <a:off x="1681103" y="3235827"/>
            <a:ext cx="1204595" cy="153888"/>
          </a:xfrm>
        </p:spPr>
        <p:txBody>
          <a:bodyPr/>
          <a:lstStyle/>
          <a:p>
            <a:pPr marL="12700">
              <a:lnSpc>
                <a:spcPct val="100000"/>
              </a:lnSpc>
              <a:spcBef>
                <a:spcPts val="190"/>
              </a:spcBef>
            </a:pPr>
            <a:r>
              <a:rPr lang="en-US" sz="1000" spc="0" dirty="0"/>
              <a:t>6/9/19  Containers</a:t>
            </a:r>
            <a:endParaRPr lang="en-US" sz="1000" spc="-5" dirty="0"/>
          </a:p>
        </p:txBody>
      </p:sp>
      <p:pic>
        <p:nvPicPr>
          <p:cNvPr id="8" name="Picture 7">
            <a:extLst>
              <a:ext uri="{FF2B5EF4-FFF2-40B4-BE49-F238E27FC236}">
                <a16:creationId xmlns:a16="http://schemas.microsoft.com/office/drawing/2014/main" id="{200A8D06-6C81-D84A-8E48-3AB6A2DA9B32}"/>
              </a:ext>
            </a:extLst>
          </p:cNvPr>
          <p:cNvPicPr>
            <a:picLocks noChangeAspect="1"/>
          </p:cNvPicPr>
          <p:nvPr/>
        </p:nvPicPr>
        <p:blipFill rotWithShape="1">
          <a:blip r:embed="rId2"/>
          <a:srcRect b="16901"/>
          <a:stretch/>
        </p:blipFill>
        <p:spPr>
          <a:xfrm>
            <a:off x="3793539" y="3200081"/>
            <a:ext cx="762000" cy="225380"/>
          </a:xfrm>
          <a:prstGeom prst="rect">
            <a:avLst/>
          </a:prstGeom>
        </p:spPr>
      </p:pic>
    </p:spTree>
    <p:extLst>
      <p:ext uri="{BB962C8B-B14F-4D97-AF65-F5344CB8AC3E}">
        <p14:creationId xmlns:p14="http://schemas.microsoft.com/office/powerpoint/2010/main" val="178098768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87129" y="99379"/>
            <a:ext cx="3863647" cy="760518"/>
          </a:xfrm>
          <a:prstGeom prst="rect">
            <a:avLst/>
          </a:prstGeom>
          <a:noFill/>
        </p:spPr>
        <p:txBody>
          <a:bodyPr vert="horz" wrap="square" lIns="0" tIns="6403" rIns="0" bIns="0" rtlCol="0">
            <a:spAutoFit/>
          </a:bodyPr>
          <a:lstStyle/>
          <a:p>
            <a:pPr marL="6403">
              <a:spcBef>
                <a:spcPts val="50"/>
              </a:spcBef>
            </a:pPr>
            <a:r>
              <a:rPr lang="en-US" spc="-40" dirty="0"/>
              <a:t>Running a container from Docker Hub</a:t>
            </a:r>
            <a:endParaRPr spc="-40" dirty="0"/>
          </a:p>
        </p:txBody>
      </p:sp>
      <p:sp>
        <p:nvSpPr>
          <p:cNvPr id="4" name="Slide Number Placeholder 12">
            <a:extLst>
              <a:ext uri="{FF2B5EF4-FFF2-40B4-BE49-F238E27FC236}">
                <a16:creationId xmlns:a16="http://schemas.microsoft.com/office/drawing/2014/main" id="{C7F367DE-EFCA-7142-BBA9-1AFA4EB58BAB}"/>
              </a:ext>
            </a:extLst>
          </p:cNvPr>
          <p:cNvSpPr>
            <a:spLocks noGrp="1"/>
          </p:cNvSpPr>
          <p:nvPr>
            <p:ph type="sldNum" sz="quarter" idx="7"/>
          </p:nvPr>
        </p:nvSpPr>
        <p:spPr>
          <a:xfrm>
            <a:off x="93698" y="3288301"/>
            <a:ext cx="131445" cy="137160"/>
          </a:xfrm>
        </p:spPr>
        <p:txBody>
          <a:bodyPr/>
          <a:lstStyle/>
          <a:p>
            <a:pPr marL="25400">
              <a:lnSpc>
                <a:spcPct val="100000"/>
              </a:lnSpc>
              <a:spcBef>
                <a:spcPts val="190"/>
              </a:spcBef>
            </a:pPr>
            <a:fld id="{81D60167-4931-47E6-BA6A-407CBD079E47}" type="slidenum">
              <a:rPr lang="en-US" spc="-20" smtClean="0"/>
              <a:t>20</a:t>
            </a:fld>
            <a:endParaRPr lang="en-US" spc="-20" dirty="0"/>
          </a:p>
        </p:txBody>
      </p:sp>
      <p:cxnSp>
        <p:nvCxnSpPr>
          <p:cNvPr id="7" name="Straight Connector 6">
            <a:extLst>
              <a:ext uri="{FF2B5EF4-FFF2-40B4-BE49-F238E27FC236}">
                <a16:creationId xmlns:a16="http://schemas.microsoft.com/office/drawing/2014/main" id="{A25B8C8A-21BA-0440-A897-A5C03DA89B82}"/>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sp>
        <p:nvSpPr>
          <p:cNvPr id="6" name="Date Placeholder 5">
            <a:extLst>
              <a:ext uri="{FF2B5EF4-FFF2-40B4-BE49-F238E27FC236}">
                <a16:creationId xmlns:a16="http://schemas.microsoft.com/office/drawing/2014/main" id="{57878960-A65E-5344-8BE0-7174FA9471D0}"/>
              </a:ext>
            </a:extLst>
          </p:cNvPr>
          <p:cNvSpPr>
            <a:spLocks noGrp="1"/>
          </p:cNvSpPr>
          <p:nvPr>
            <p:ph type="dt" sz="half" idx="6"/>
          </p:nvPr>
        </p:nvSpPr>
        <p:spPr>
          <a:xfrm>
            <a:off x="1681103" y="3235827"/>
            <a:ext cx="1204595" cy="153888"/>
          </a:xfrm>
        </p:spPr>
        <p:txBody>
          <a:bodyPr/>
          <a:lstStyle/>
          <a:p>
            <a:pPr marL="12700">
              <a:lnSpc>
                <a:spcPct val="100000"/>
              </a:lnSpc>
              <a:spcBef>
                <a:spcPts val="190"/>
              </a:spcBef>
            </a:pPr>
            <a:r>
              <a:rPr lang="en-US" sz="1000" spc="0" dirty="0"/>
              <a:t>6/9/19  Containers</a:t>
            </a:r>
            <a:endParaRPr lang="en-US" sz="1000" spc="-5" dirty="0"/>
          </a:p>
        </p:txBody>
      </p:sp>
      <p:pic>
        <p:nvPicPr>
          <p:cNvPr id="8" name="Picture 7">
            <a:extLst>
              <a:ext uri="{FF2B5EF4-FFF2-40B4-BE49-F238E27FC236}">
                <a16:creationId xmlns:a16="http://schemas.microsoft.com/office/drawing/2014/main" id="{DA986D65-B18B-C04E-8680-B26BD17F6E86}"/>
              </a:ext>
            </a:extLst>
          </p:cNvPr>
          <p:cNvPicPr>
            <a:picLocks noChangeAspect="1"/>
          </p:cNvPicPr>
          <p:nvPr/>
        </p:nvPicPr>
        <p:blipFill rotWithShape="1">
          <a:blip r:embed="rId2"/>
          <a:srcRect b="16901"/>
          <a:stretch/>
        </p:blipFill>
        <p:spPr>
          <a:xfrm>
            <a:off x="3793539" y="3200081"/>
            <a:ext cx="762000" cy="225380"/>
          </a:xfrm>
          <a:prstGeom prst="rect">
            <a:avLst/>
          </a:prstGeom>
        </p:spPr>
      </p:pic>
      <p:sp>
        <p:nvSpPr>
          <p:cNvPr id="9" name="object 3">
            <a:extLst>
              <a:ext uri="{FF2B5EF4-FFF2-40B4-BE49-F238E27FC236}">
                <a16:creationId xmlns:a16="http://schemas.microsoft.com/office/drawing/2014/main" id="{DDB6EF2B-81E4-A94C-BE48-14C0D0E33834}"/>
              </a:ext>
            </a:extLst>
          </p:cNvPr>
          <p:cNvSpPr txBox="1"/>
          <p:nvPr/>
        </p:nvSpPr>
        <p:spPr>
          <a:xfrm>
            <a:off x="230338" y="1044575"/>
            <a:ext cx="4360712" cy="1853125"/>
          </a:xfrm>
          <a:prstGeom prst="rect">
            <a:avLst/>
          </a:prstGeom>
        </p:spPr>
        <p:txBody>
          <a:bodyPr vert="horz" wrap="square" lIns="0" tIns="6403" rIns="0" bIns="0" rtlCol="0">
            <a:spAutoFit/>
          </a:bodyPr>
          <a:lstStyle/>
          <a:p>
            <a:pPr marL="6403">
              <a:buClr>
                <a:srgbClr val="A9A57C"/>
              </a:buClr>
              <a:tabLst>
                <a:tab pos="121663" algn="l"/>
              </a:tabLst>
            </a:pPr>
            <a:r>
              <a:rPr lang="en-US" sz="1100" spc="-13" dirty="0">
                <a:latin typeface="Arial"/>
                <a:cs typeface="Arial"/>
              </a:rPr>
              <a:t>Let’s grab the stock docker python container:</a:t>
            </a:r>
          </a:p>
          <a:p>
            <a:pPr marL="6403">
              <a:buClr>
                <a:srgbClr val="A9A57C"/>
              </a:buClr>
              <a:tabLst>
                <a:tab pos="121663" algn="l"/>
              </a:tabLst>
            </a:pPr>
            <a:endParaRPr sz="800" dirty="0">
              <a:solidFill>
                <a:srgbClr val="FF0000"/>
              </a:solidFill>
              <a:latin typeface="Arial"/>
              <a:cs typeface="Arial"/>
            </a:endParaRPr>
          </a:p>
          <a:p>
            <a:pPr marL="6403" marR="43863"/>
            <a:r>
              <a:rPr lang="en-US" sz="800" spc="-3" dirty="0">
                <a:solidFill>
                  <a:srgbClr val="FF0000"/>
                </a:solidFill>
                <a:latin typeface="Courier New"/>
                <a:cs typeface="Courier New"/>
              </a:rPr>
              <a:t>singularity pull --name </a:t>
            </a:r>
            <a:r>
              <a:rPr lang="en-US" sz="800" spc="-3" dirty="0" err="1">
                <a:solidFill>
                  <a:srgbClr val="FF0000"/>
                </a:solidFill>
                <a:latin typeface="Courier New"/>
                <a:cs typeface="Courier New"/>
              </a:rPr>
              <a:t>pythond.sif</a:t>
            </a:r>
            <a:r>
              <a:rPr lang="en-US" sz="800" spc="-3" dirty="0">
                <a:solidFill>
                  <a:srgbClr val="FF0000"/>
                </a:solidFill>
                <a:latin typeface="Courier New"/>
                <a:cs typeface="Courier New"/>
              </a:rPr>
              <a:t> docker://</a:t>
            </a:r>
            <a:r>
              <a:rPr lang="en-US" sz="800" spc="-3" dirty="0" err="1">
                <a:solidFill>
                  <a:srgbClr val="FF0000"/>
                </a:solidFill>
                <a:latin typeface="Courier New"/>
                <a:cs typeface="Courier New"/>
              </a:rPr>
              <a:t>tatsushid</a:t>
            </a:r>
            <a:r>
              <a:rPr lang="en-US" sz="800" spc="-3" dirty="0">
                <a:solidFill>
                  <a:srgbClr val="FF0000"/>
                </a:solidFill>
                <a:latin typeface="Courier New"/>
                <a:cs typeface="Courier New"/>
              </a:rPr>
              <a:t>/</a:t>
            </a:r>
            <a:r>
              <a:rPr lang="en-US" sz="800" spc="-3" dirty="0" err="1">
                <a:solidFill>
                  <a:srgbClr val="FF0000"/>
                </a:solidFill>
                <a:latin typeface="Courier New"/>
                <a:cs typeface="Courier New"/>
              </a:rPr>
              <a:t>tinycore</a:t>
            </a:r>
            <a:r>
              <a:rPr lang="en-US" sz="800" spc="-3" dirty="0">
                <a:solidFill>
                  <a:srgbClr val="FF0000"/>
                </a:solidFill>
                <a:latin typeface="Courier New"/>
                <a:cs typeface="Courier New"/>
              </a:rPr>
              <a:t>-python</a:t>
            </a:r>
            <a:endParaRPr lang="en-US" sz="800" spc="-3" dirty="0">
              <a:solidFill>
                <a:srgbClr val="FF0000"/>
              </a:solidFill>
              <a:latin typeface="Times New Roman" panose="02020603050405020304" pitchFamily="18" charset="0"/>
              <a:cs typeface="Times New Roman" panose="02020603050405020304" pitchFamily="18" charset="0"/>
            </a:endParaRPr>
          </a:p>
          <a:p>
            <a:pPr marL="6403" marR="43863"/>
            <a:r>
              <a:rPr lang="en-US" sz="1100" spc="-13" dirty="0">
                <a:latin typeface="Arial"/>
                <a:cs typeface="Arial"/>
              </a:rPr>
              <a:t> …And run python</a:t>
            </a:r>
          </a:p>
          <a:p>
            <a:pPr marL="6403" marR="43863"/>
            <a:endParaRPr lang="en-US" sz="1100" spc="-3" dirty="0">
              <a:solidFill>
                <a:srgbClr val="FF0000"/>
              </a:solidFill>
              <a:latin typeface="Courier New"/>
              <a:cs typeface="Courier New"/>
            </a:endParaRPr>
          </a:p>
          <a:p>
            <a:pPr marL="6403" marR="43863"/>
            <a:r>
              <a:rPr lang="en-US" sz="950" spc="-3" dirty="0">
                <a:solidFill>
                  <a:srgbClr val="FF0000"/>
                </a:solidFill>
                <a:latin typeface="Courier New"/>
                <a:cs typeface="Courier New"/>
              </a:rPr>
              <a:t>singularity exec </a:t>
            </a:r>
            <a:r>
              <a:rPr lang="en-US" sz="950" spc="-3" dirty="0" err="1">
                <a:solidFill>
                  <a:srgbClr val="FF0000"/>
                </a:solidFill>
                <a:latin typeface="Courier New"/>
                <a:cs typeface="Courier New"/>
              </a:rPr>
              <a:t>pythond.sif</a:t>
            </a:r>
            <a:r>
              <a:rPr lang="en-US" sz="950" spc="-3" dirty="0">
                <a:solidFill>
                  <a:srgbClr val="FF0000"/>
                </a:solidFill>
                <a:latin typeface="Courier New"/>
                <a:cs typeface="Courier New"/>
              </a:rPr>
              <a:t> python</a:t>
            </a:r>
          </a:p>
          <a:p>
            <a:pPr marL="6403" marR="43863"/>
            <a:endParaRPr lang="en-US" sz="1100" spc="-3" dirty="0">
              <a:solidFill>
                <a:srgbClr val="FF0000"/>
              </a:solidFill>
              <a:latin typeface="Courier New"/>
              <a:cs typeface="Courier New"/>
            </a:endParaRPr>
          </a:p>
          <a:p>
            <a:pPr marL="6403" marR="43863"/>
            <a:r>
              <a:rPr lang="en-US" sz="1100" spc="-13" dirty="0">
                <a:latin typeface="Arial"/>
                <a:cs typeface="Arial"/>
              </a:rPr>
              <a:t> …And shell into the container and look around</a:t>
            </a:r>
          </a:p>
          <a:p>
            <a:pPr marL="6403" marR="43863"/>
            <a:endParaRPr lang="en-US" sz="1100" spc="-3" dirty="0">
              <a:solidFill>
                <a:srgbClr val="FF0000"/>
              </a:solidFill>
              <a:latin typeface="Courier New"/>
              <a:cs typeface="Courier New"/>
            </a:endParaRPr>
          </a:p>
          <a:p>
            <a:pPr marL="6403" marR="43863"/>
            <a:r>
              <a:rPr lang="en-US" sz="950" spc="-3" dirty="0">
                <a:solidFill>
                  <a:srgbClr val="FF0000"/>
                </a:solidFill>
                <a:latin typeface="Courier New"/>
                <a:cs typeface="Courier New"/>
              </a:rPr>
              <a:t>singularity shell </a:t>
            </a:r>
            <a:r>
              <a:rPr lang="en-US" sz="950" spc="-3" dirty="0" err="1">
                <a:solidFill>
                  <a:srgbClr val="FF0000"/>
                </a:solidFill>
                <a:latin typeface="Courier New"/>
                <a:cs typeface="Courier New"/>
              </a:rPr>
              <a:t>pythond.sif</a:t>
            </a:r>
            <a:endParaRPr lang="en-US" sz="950" spc="-3" dirty="0">
              <a:solidFill>
                <a:srgbClr val="FF0000"/>
              </a:solidFill>
              <a:latin typeface="Courier New"/>
              <a:cs typeface="Courier New"/>
            </a:endParaRPr>
          </a:p>
          <a:p>
            <a:pPr marL="6403" marR="43863"/>
            <a:endParaRPr lang="en-US" sz="950" spc="-3" dirty="0">
              <a:solidFill>
                <a:srgbClr val="2F2B20"/>
              </a:solidFill>
              <a:latin typeface="Courier New"/>
              <a:cs typeface="Courier New"/>
            </a:endParaRPr>
          </a:p>
          <a:p>
            <a:pPr marL="6403" marR="43863"/>
            <a:r>
              <a:rPr lang="en-US" sz="950" spc="-3" dirty="0">
                <a:solidFill>
                  <a:srgbClr val="2F2B20"/>
                </a:solidFill>
                <a:latin typeface="Arial" panose="020B0604020202020204" pitchFamily="34" charset="0"/>
                <a:cs typeface="Arial" panose="020B0604020202020204" pitchFamily="34" charset="0"/>
              </a:rPr>
              <a:t>…try </a:t>
            </a:r>
            <a:r>
              <a:rPr lang="en-US" sz="950" spc="-3" dirty="0">
                <a:solidFill>
                  <a:srgbClr val="2F2B20"/>
                </a:solidFill>
                <a:latin typeface="Courier New"/>
                <a:cs typeface="Courier New"/>
              </a:rPr>
              <a:t>“ls /” </a:t>
            </a:r>
            <a:r>
              <a:rPr lang="en-US" sz="950" spc="-3" dirty="0">
                <a:solidFill>
                  <a:srgbClr val="2F2B20"/>
                </a:solidFill>
                <a:latin typeface="Arial" panose="020B0604020202020204" pitchFamily="34" charset="0"/>
                <a:cs typeface="Arial" panose="020B0604020202020204" pitchFamily="34" charset="0"/>
              </a:rPr>
              <a:t>What directories do you see?</a:t>
            </a:r>
          </a:p>
        </p:txBody>
      </p:sp>
    </p:spTree>
    <p:extLst>
      <p:ext uri="{BB962C8B-B14F-4D97-AF65-F5344CB8AC3E}">
        <p14:creationId xmlns:p14="http://schemas.microsoft.com/office/powerpoint/2010/main" val="28078645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87129" y="99379"/>
            <a:ext cx="3863647" cy="760518"/>
          </a:xfrm>
          <a:prstGeom prst="rect">
            <a:avLst/>
          </a:prstGeom>
          <a:noFill/>
        </p:spPr>
        <p:txBody>
          <a:bodyPr vert="horz" wrap="square" lIns="0" tIns="6403" rIns="0" bIns="0" rtlCol="0">
            <a:spAutoFit/>
          </a:bodyPr>
          <a:lstStyle/>
          <a:p>
            <a:pPr marL="6403">
              <a:spcBef>
                <a:spcPts val="50"/>
              </a:spcBef>
            </a:pPr>
            <a:r>
              <a:rPr lang="en-US" spc="-40" dirty="0"/>
              <a:t>Running a container from Docker Hub (2)</a:t>
            </a:r>
            <a:endParaRPr spc="-40" dirty="0"/>
          </a:p>
        </p:txBody>
      </p:sp>
      <p:sp>
        <p:nvSpPr>
          <p:cNvPr id="4" name="Slide Number Placeholder 12">
            <a:extLst>
              <a:ext uri="{FF2B5EF4-FFF2-40B4-BE49-F238E27FC236}">
                <a16:creationId xmlns:a16="http://schemas.microsoft.com/office/drawing/2014/main" id="{C7F367DE-EFCA-7142-BBA9-1AFA4EB58BAB}"/>
              </a:ext>
            </a:extLst>
          </p:cNvPr>
          <p:cNvSpPr>
            <a:spLocks noGrp="1"/>
          </p:cNvSpPr>
          <p:nvPr>
            <p:ph type="sldNum" sz="quarter" idx="7"/>
          </p:nvPr>
        </p:nvSpPr>
        <p:spPr>
          <a:xfrm>
            <a:off x="93698" y="3288301"/>
            <a:ext cx="131445" cy="137160"/>
          </a:xfrm>
        </p:spPr>
        <p:txBody>
          <a:bodyPr/>
          <a:lstStyle/>
          <a:p>
            <a:pPr marL="25400">
              <a:lnSpc>
                <a:spcPct val="100000"/>
              </a:lnSpc>
              <a:spcBef>
                <a:spcPts val="190"/>
              </a:spcBef>
            </a:pPr>
            <a:fld id="{81D60167-4931-47E6-BA6A-407CBD079E47}" type="slidenum">
              <a:rPr lang="en-US" spc="-20" smtClean="0"/>
              <a:t>21</a:t>
            </a:fld>
            <a:endParaRPr lang="en-US" spc="-20" dirty="0"/>
          </a:p>
        </p:txBody>
      </p:sp>
      <p:cxnSp>
        <p:nvCxnSpPr>
          <p:cNvPr id="7" name="Straight Connector 6">
            <a:extLst>
              <a:ext uri="{FF2B5EF4-FFF2-40B4-BE49-F238E27FC236}">
                <a16:creationId xmlns:a16="http://schemas.microsoft.com/office/drawing/2014/main" id="{A25B8C8A-21BA-0440-A897-A5C03DA89B82}"/>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sp>
        <p:nvSpPr>
          <p:cNvPr id="6" name="Date Placeholder 5">
            <a:extLst>
              <a:ext uri="{FF2B5EF4-FFF2-40B4-BE49-F238E27FC236}">
                <a16:creationId xmlns:a16="http://schemas.microsoft.com/office/drawing/2014/main" id="{57878960-A65E-5344-8BE0-7174FA9471D0}"/>
              </a:ext>
            </a:extLst>
          </p:cNvPr>
          <p:cNvSpPr>
            <a:spLocks noGrp="1"/>
          </p:cNvSpPr>
          <p:nvPr>
            <p:ph type="dt" sz="half" idx="6"/>
          </p:nvPr>
        </p:nvSpPr>
        <p:spPr>
          <a:xfrm>
            <a:off x="1681103" y="3235827"/>
            <a:ext cx="1204595" cy="153888"/>
          </a:xfrm>
        </p:spPr>
        <p:txBody>
          <a:bodyPr/>
          <a:lstStyle/>
          <a:p>
            <a:pPr marL="12700">
              <a:lnSpc>
                <a:spcPct val="100000"/>
              </a:lnSpc>
              <a:spcBef>
                <a:spcPts val="190"/>
              </a:spcBef>
            </a:pPr>
            <a:r>
              <a:rPr lang="en-US" sz="1000" spc="0" dirty="0"/>
              <a:t>6/9/19  Containers</a:t>
            </a:r>
            <a:endParaRPr lang="en-US" sz="1000" spc="-5" dirty="0"/>
          </a:p>
        </p:txBody>
      </p:sp>
      <p:pic>
        <p:nvPicPr>
          <p:cNvPr id="8" name="Picture 7">
            <a:extLst>
              <a:ext uri="{FF2B5EF4-FFF2-40B4-BE49-F238E27FC236}">
                <a16:creationId xmlns:a16="http://schemas.microsoft.com/office/drawing/2014/main" id="{DA986D65-B18B-C04E-8680-B26BD17F6E86}"/>
              </a:ext>
            </a:extLst>
          </p:cNvPr>
          <p:cNvPicPr>
            <a:picLocks noChangeAspect="1"/>
          </p:cNvPicPr>
          <p:nvPr/>
        </p:nvPicPr>
        <p:blipFill rotWithShape="1">
          <a:blip r:embed="rId2"/>
          <a:srcRect b="16901"/>
          <a:stretch/>
        </p:blipFill>
        <p:spPr>
          <a:xfrm>
            <a:off x="3793539" y="3200081"/>
            <a:ext cx="762000" cy="225380"/>
          </a:xfrm>
          <a:prstGeom prst="rect">
            <a:avLst/>
          </a:prstGeom>
        </p:spPr>
      </p:pic>
      <p:sp>
        <p:nvSpPr>
          <p:cNvPr id="9" name="object 3">
            <a:extLst>
              <a:ext uri="{FF2B5EF4-FFF2-40B4-BE49-F238E27FC236}">
                <a16:creationId xmlns:a16="http://schemas.microsoft.com/office/drawing/2014/main" id="{BF10D0FF-7658-4F44-ADD9-019E2C6FB176}"/>
              </a:ext>
            </a:extLst>
          </p:cNvPr>
          <p:cNvSpPr txBox="1"/>
          <p:nvPr/>
        </p:nvSpPr>
        <p:spPr>
          <a:xfrm>
            <a:off x="225143" y="926243"/>
            <a:ext cx="4208312" cy="2237846"/>
          </a:xfrm>
          <a:prstGeom prst="rect">
            <a:avLst/>
          </a:prstGeom>
        </p:spPr>
        <p:txBody>
          <a:bodyPr vert="horz" wrap="square" lIns="0" tIns="6403" rIns="0" bIns="0" rtlCol="0">
            <a:spAutoFit/>
          </a:bodyPr>
          <a:lstStyle/>
          <a:p>
            <a:pPr marL="6403">
              <a:buClr>
                <a:srgbClr val="A9A57C"/>
              </a:buClr>
              <a:tabLst>
                <a:tab pos="121663" algn="l"/>
              </a:tabLst>
            </a:pPr>
            <a:r>
              <a:rPr lang="en-US" sz="1100" spc="-13" dirty="0">
                <a:latin typeface="Arial"/>
                <a:cs typeface="Arial"/>
              </a:rPr>
              <a:t>Let’s run an external python script using the containerized version of python:</a:t>
            </a:r>
          </a:p>
          <a:p>
            <a:pPr marL="6403">
              <a:buClr>
                <a:srgbClr val="A9A57C"/>
              </a:buClr>
              <a:tabLst>
                <a:tab pos="121663" algn="l"/>
              </a:tabLst>
            </a:pPr>
            <a:endParaRPr lang="en-US" sz="1100" dirty="0">
              <a:latin typeface="Arial"/>
              <a:cs typeface="Arial"/>
            </a:endParaRPr>
          </a:p>
          <a:p>
            <a:pPr marL="6403">
              <a:buClr>
                <a:srgbClr val="A9A57C"/>
              </a:buClr>
              <a:tabLst>
                <a:tab pos="121663" algn="l"/>
              </a:tabLst>
            </a:pPr>
            <a:r>
              <a:rPr lang="en-US" sz="1100" spc="-13" dirty="0">
                <a:latin typeface="Arial"/>
                <a:cs typeface="Arial"/>
              </a:rPr>
              <a:t>First create a script called </a:t>
            </a:r>
            <a:r>
              <a:rPr lang="en-US" sz="1100" i="1" spc="-13" dirty="0">
                <a:latin typeface="Arial"/>
                <a:cs typeface="Arial"/>
              </a:rPr>
              <a:t>“</a:t>
            </a:r>
            <a:r>
              <a:rPr lang="en-US" sz="1100" i="1" spc="-13" dirty="0" err="1">
                <a:latin typeface="Arial"/>
                <a:cs typeface="Arial"/>
              </a:rPr>
              <a:t>myscript.py</a:t>
            </a:r>
            <a:r>
              <a:rPr lang="en-US" sz="1100" i="1" spc="-13" dirty="0">
                <a:latin typeface="Arial"/>
                <a:cs typeface="Arial"/>
              </a:rPr>
              <a:t>” </a:t>
            </a:r>
            <a:r>
              <a:rPr lang="en-US" sz="1100" spc="-13" dirty="0">
                <a:latin typeface="Arial"/>
                <a:cs typeface="Arial"/>
              </a:rPr>
              <a:t>as follows:</a:t>
            </a:r>
          </a:p>
          <a:p>
            <a:pPr marL="6403">
              <a:buClr>
                <a:srgbClr val="A9A57C"/>
              </a:buClr>
              <a:tabLst>
                <a:tab pos="121663" algn="l"/>
              </a:tabLst>
            </a:pPr>
            <a:endParaRPr lang="en-US" sz="1100" dirty="0">
              <a:latin typeface="Arial"/>
              <a:cs typeface="Arial"/>
            </a:endParaRPr>
          </a:p>
          <a:p>
            <a:pPr marL="6403" marR="43863"/>
            <a:r>
              <a:rPr lang="en-US" sz="950" spc="-3" dirty="0">
                <a:solidFill>
                  <a:srgbClr val="FF0000"/>
                </a:solidFill>
                <a:latin typeface="Courier New"/>
                <a:cs typeface="Courier New"/>
              </a:rPr>
              <a:t>echo 'print("hello world from the outside")' &gt;</a:t>
            </a:r>
            <a:r>
              <a:rPr lang="en-US" sz="950" spc="-3" dirty="0" err="1">
                <a:solidFill>
                  <a:srgbClr val="FF0000"/>
                </a:solidFill>
                <a:latin typeface="Courier New"/>
                <a:cs typeface="Courier New"/>
              </a:rPr>
              <a:t>myscript.py</a:t>
            </a:r>
            <a:endParaRPr lang="en-US" sz="950" spc="-3" dirty="0">
              <a:solidFill>
                <a:srgbClr val="FF0000"/>
              </a:solidFill>
              <a:latin typeface="Courier New"/>
              <a:cs typeface="Courier New"/>
            </a:endParaRPr>
          </a:p>
          <a:p>
            <a:pPr marL="6403" marR="43863"/>
            <a:endParaRPr lang="en-US" sz="1100" dirty="0">
              <a:latin typeface="Arial"/>
              <a:cs typeface="Arial"/>
            </a:endParaRPr>
          </a:p>
          <a:p>
            <a:pPr marL="6403">
              <a:buClr>
                <a:srgbClr val="A9A57C"/>
              </a:buClr>
              <a:tabLst>
                <a:tab pos="121663" algn="l"/>
              </a:tabLst>
            </a:pPr>
            <a:r>
              <a:rPr lang="en-US" sz="1100" spc="-13" dirty="0">
                <a:latin typeface="Arial"/>
                <a:cs typeface="Arial"/>
              </a:rPr>
              <a:t>…And now let’s run the script using the containerized python</a:t>
            </a:r>
          </a:p>
          <a:p>
            <a:pPr marL="6403">
              <a:buClr>
                <a:srgbClr val="A9A57C"/>
              </a:buClr>
              <a:tabLst>
                <a:tab pos="121663" algn="l"/>
              </a:tabLst>
            </a:pPr>
            <a:endParaRPr sz="1100" dirty="0">
              <a:solidFill>
                <a:srgbClr val="FF0000"/>
              </a:solidFill>
              <a:latin typeface="Arial"/>
              <a:cs typeface="Arial"/>
            </a:endParaRPr>
          </a:p>
          <a:p>
            <a:pPr marL="6403" marR="43863"/>
            <a:r>
              <a:rPr lang="en-US" sz="950" spc="-3" dirty="0">
                <a:solidFill>
                  <a:srgbClr val="FF0000"/>
                </a:solidFill>
                <a:latin typeface="Courier New"/>
                <a:cs typeface="Courier New"/>
              </a:rPr>
              <a:t>singularity exec </a:t>
            </a:r>
            <a:r>
              <a:rPr lang="en-US" sz="950" spc="-3" dirty="0" err="1">
                <a:solidFill>
                  <a:srgbClr val="FF0000"/>
                </a:solidFill>
                <a:latin typeface="Courier New"/>
                <a:cs typeface="Courier New"/>
              </a:rPr>
              <a:t>pythond.sif</a:t>
            </a:r>
            <a:r>
              <a:rPr lang="en-US" sz="950" spc="-3" dirty="0">
                <a:solidFill>
                  <a:srgbClr val="FF0000"/>
                </a:solidFill>
                <a:latin typeface="Courier New"/>
                <a:cs typeface="Courier New"/>
              </a:rPr>
              <a:t> python ./</a:t>
            </a:r>
            <a:r>
              <a:rPr lang="en-US" sz="950" spc="-3" dirty="0" err="1">
                <a:solidFill>
                  <a:srgbClr val="FF0000"/>
                </a:solidFill>
                <a:latin typeface="Courier New"/>
                <a:cs typeface="Courier New"/>
              </a:rPr>
              <a:t>myscript.py</a:t>
            </a:r>
            <a:endParaRPr lang="en-US" sz="950" spc="-3" dirty="0">
              <a:solidFill>
                <a:srgbClr val="FF0000"/>
              </a:solidFill>
              <a:latin typeface="Courier New"/>
              <a:cs typeface="Courier New"/>
            </a:endParaRPr>
          </a:p>
          <a:p>
            <a:pPr marL="6403" marR="43863"/>
            <a:endParaRPr lang="en-US" sz="950" spc="-3" dirty="0">
              <a:solidFill>
                <a:srgbClr val="2F2B20"/>
              </a:solidFill>
              <a:latin typeface="Courier New"/>
              <a:cs typeface="Courier New"/>
            </a:endParaRPr>
          </a:p>
          <a:p>
            <a:pPr marL="6403" marR="43863"/>
            <a:r>
              <a:rPr lang="en-US" sz="950" spc="-3" dirty="0">
                <a:solidFill>
                  <a:srgbClr val="2F2B20"/>
                </a:solidFill>
                <a:latin typeface="Arial" panose="020B0604020202020204" pitchFamily="34" charset="0"/>
                <a:cs typeface="Arial" panose="020B0604020202020204" pitchFamily="34" charset="0"/>
              </a:rPr>
              <a:t>…</a:t>
            </a:r>
            <a:r>
              <a:rPr lang="en-US" sz="950" u="sng" spc="-3" dirty="0">
                <a:solidFill>
                  <a:srgbClr val="2F2B20"/>
                </a:solidFill>
                <a:latin typeface="Arial" panose="020B0604020202020204" pitchFamily="34" charset="0"/>
                <a:cs typeface="Arial" panose="020B0604020202020204" pitchFamily="34" charset="0"/>
              </a:rPr>
              <a:t>Conclusion</a:t>
            </a:r>
            <a:r>
              <a:rPr lang="en-US" sz="950" spc="-3" dirty="0">
                <a:solidFill>
                  <a:srgbClr val="2F2B20"/>
                </a:solidFill>
                <a:latin typeface="Arial" panose="020B0604020202020204" pitchFamily="34" charset="0"/>
                <a:cs typeface="Arial" panose="020B0604020202020204" pitchFamily="34" charset="0"/>
              </a:rPr>
              <a:t>: Scripts and data can be kept inside or outside the container.  In some instances (e.g., large datasets or scripts that will change frequently) it is easier to containerize the software and keep everything else outside.</a:t>
            </a:r>
          </a:p>
        </p:txBody>
      </p:sp>
    </p:spTree>
    <p:extLst>
      <p:ext uri="{BB962C8B-B14F-4D97-AF65-F5344CB8AC3E}">
        <p14:creationId xmlns:p14="http://schemas.microsoft.com/office/powerpoint/2010/main" val="18526140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87129" y="99379"/>
            <a:ext cx="3863647" cy="383492"/>
          </a:xfrm>
          <a:prstGeom prst="rect">
            <a:avLst/>
          </a:prstGeom>
          <a:noFill/>
        </p:spPr>
        <p:txBody>
          <a:bodyPr vert="horz" wrap="square" lIns="0" tIns="6403" rIns="0" bIns="0" rtlCol="0">
            <a:spAutoFit/>
          </a:bodyPr>
          <a:lstStyle/>
          <a:p>
            <a:pPr marL="6403">
              <a:spcBef>
                <a:spcPts val="50"/>
              </a:spcBef>
            </a:pPr>
            <a:r>
              <a:rPr lang="en-US" spc="-40" dirty="0"/>
              <a:t>Running an MPI container</a:t>
            </a:r>
            <a:endParaRPr spc="-40" dirty="0"/>
          </a:p>
        </p:txBody>
      </p:sp>
      <p:sp>
        <p:nvSpPr>
          <p:cNvPr id="3" name="object 3"/>
          <p:cNvSpPr txBox="1"/>
          <p:nvPr/>
        </p:nvSpPr>
        <p:spPr>
          <a:xfrm>
            <a:off x="93698" y="511175"/>
            <a:ext cx="4482004" cy="3268897"/>
          </a:xfrm>
          <a:prstGeom prst="rect">
            <a:avLst/>
          </a:prstGeom>
        </p:spPr>
        <p:txBody>
          <a:bodyPr vert="horz" wrap="square" lIns="0" tIns="6403" rIns="0" bIns="0" rtlCol="0">
            <a:spAutoFit/>
          </a:bodyPr>
          <a:lstStyle/>
          <a:p>
            <a:r>
              <a:rPr lang="en-US" sz="900" dirty="0"/>
              <a:t>MPI-enabled Singularity containers can be deployed on Teton, with the caveat that the MPI software within the container must be consistent with MPI software available on the system. This requirement diminishes the portability of MPI-enabled containers, as they may not run on other systems without compatible MPI software. Regardless, MPI-enabled containers can still be a very useful option in many cases.   </a:t>
            </a:r>
          </a:p>
          <a:p>
            <a:br>
              <a:rPr lang="en-US" sz="900" dirty="0"/>
            </a:br>
            <a:r>
              <a:rPr lang="en-US" sz="900" dirty="0"/>
              <a:t>Here we provide an example of that uses a </a:t>
            </a:r>
            <a:r>
              <a:rPr lang="en-US" sz="900" dirty="0" err="1"/>
              <a:t>gcc</a:t>
            </a:r>
            <a:r>
              <a:rPr lang="en-US" sz="900" dirty="0"/>
              <a:t> compiler with </a:t>
            </a:r>
            <a:r>
              <a:rPr lang="en-US" sz="900" dirty="0" err="1"/>
              <a:t>OpenMPI</a:t>
            </a:r>
            <a:r>
              <a:rPr lang="en-US" sz="900" dirty="0"/>
              <a:t>.  Let’s pull it from </a:t>
            </a:r>
            <a:r>
              <a:rPr lang="en-US" sz="900" dirty="0" err="1"/>
              <a:t>Dockerhub</a:t>
            </a:r>
            <a:r>
              <a:rPr lang="en-US" sz="900" dirty="0"/>
              <a:t> first:</a:t>
            </a:r>
          </a:p>
          <a:p>
            <a:endParaRPr lang="en-US" sz="800" dirty="0">
              <a:solidFill>
                <a:srgbClr val="FF0000"/>
              </a:solidFill>
              <a:latin typeface="Courier New" panose="02070309020205020404" pitchFamily="49" charset="0"/>
              <a:cs typeface="Courier New" panose="02070309020205020404" pitchFamily="49" charset="0"/>
            </a:endParaRPr>
          </a:p>
          <a:p>
            <a:r>
              <a:rPr lang="en-US" sz="800" dirty="0">
                <a:solidFill>
                  <a:srgbClr val="FF0000"/>
                </a:solidFill>
                <a:latin typeface="Courier New" panose="02070309020205020404" pitchFamily="49" charset="0"/>
                <a:cs typeface="Courier New" panose="02070309020205020404" pitchFamily="49" charset="0"/>
              </a:rPr>
              <a:t>singularity pull </a:t>
            </a:r>
            <a:r>
              <a:rPr lang="en-US" sz="800" dirty="0" err="1">
                <a:solidFill>
                  <a:srgbClr val="FF0000"/>
                </a:solidFill>
                <a:latin typeface="Courier New" panose="02070309020205020404" pitchFamily="49" charset="0"/>
                <a:cs typeface="Courier New" panose="02070309020205020404" pitchFamily="49" charset="0"/>
              </a:rPr>
              <a:t>hello_openmpi.sif</a:t>
            </a:r>
            <a:r>
              <a:rPr lang="en-US" sz="800" dirty="0">
                <a:solidFill>
                  <a:srgbClr val="FF0000"/>
                </a:solidFill>
                <a:latin typeface="Courier New" panose="02070309020205020404" pitchFamily="49" charset="0"/>
                <a:cs typeface="Courier New" panose="02070309020205020404" pitchFamily="49" charset="0"/>
              </a:rPr>
              <a:t> </a:t>
            </a:r>
            <a:r>
              <a:rPr lang="en-US" sz="800" dirty="0" err="1">
                <a:solidFill>
                  <a:srgbClr val="FF0000"/>
                </a:solidFill>
                <a:latin typeface="Courier New" panose="02070309020205020404" pitchFamily="49" charset="0"/>
                <a:cs typeface="Courier New" panose="02070309020205020404" pitchFamily="49" charset="0"/>
              </a:rPr>
              <a:t>shub</a:t>
            </a:r>
            <a:r>
              <a:rPr lang="en-US" sz="800" dirty="0">
                <a:solidFill>
                  <a:srgbClr val="FF0000"/>
                </a:solidFill>
                <a:latin typeface="Courier New" panose="02070309020205020404" pitchFamily="49" charset="0"/>
                <a:cs typeface="Courier New" panose="02070309020205020404" pitchFamily="49" charset="0"/>
              </a:rPr>
              <a:t>://</a:t>
            </a:r>
            <a:r>
              <a:rPr lang="en-US" sz="800" dirty="0" err="1">
                <a:solidFill>
                  <a:srgbClr val="FF0000"/>
                </a:solidFill>
                <a:latin typeface="Courier New" panose="02070309020205020404" pitchFamily="49" charset="0"/>
                <a:cs typeface="Courier New" panose="02070309020205020404" pitchFamily="49" charset="0"/>
              </a:rPr>
              <a:t>monaghaa</a:t>
            </a:r>
            <a:r>
              <a:rPr lang="en-US" sz="800" dirty="0">
                <a:solidFill>
                  <a:srgbClr val="FF0000"/>
                </a:solidFill>
                <a:latin typeface="Courier New" panose="02070309020205020404" pitchFamily="49" charset="0"/>
                <a:cs typeface="Courier New" panose="02070309020205020404" pitchFamily="49" charset="0"/>
              </a:rPr>
              <a:t>/</a:t>
            </a:r>
            <a:r>
              <a:rPr lang="en-US" sz="800" dirty="0" err="1">
                <a:solidFill>
                  <a:srgbClr val="FF0000"/>
                </a:solidFill>
                <a:latin typeface="Courier New" panose="02070309020205020404" pitchFamily="49" charset="0"/>
                <a:cs typeface="Courier New" panose="02070309020205020404" pitchFamily="49" charset="0"/>
              </a:rPr>
              <a:t>hello_openmpi_teton</a:t>
            </a:r>
            <a:endParaRPr lang="en-US" sz="800" dirty="0">
              <a:solidFill>
                <a:srgbClr val="FF0000"/>
              </a:solidFill>
              <a:latin typeface="Courier New" panose="02070309020205020404" pitchFamily="49" charset="0"/>
              <a:cs typeface="Courier New" panose="02070309020205020404" pitchFamily="49" charset="0"/>
            </a:endParaRPr>
          </a:p>
          <a:p>
            <a:endParaRPr lang="en-US" sz="800" dirty="0"/>
          </a:p>
          <a:p>
            <a:r>
              <a:rPr lang="en-US" sz="900" dirty="0"/>
              <a:t>In order to use it, we load the </a:t>
            </a:r>
            <a:r>
              <a:rPr lang="en-US" sz="900" dirty="0" err="1"/>
              <a:t>gcc</a:t>
            </a:r>
            <a:r>
              <a:rPr lang="en-US" sz="900" dirty="0"/>
              <a:t> and </a:t>
            </a:r>
            <a:r>
              <a:rPr lang="en-US" sz="900" dirty="0" err="1"/>
              <a:t>openmpi</a:t>
            </a:r>
            <a:r>
              <a:rPr lang="en-US" sz="900" dirty="0"/>
              <a:t> modules on Teton (these are consistent with the </a:t>
            </a:r>
            <a:r>
              <a:rPr lang="en-US" sz="900" dirty="0" err="1"/>
              <a:t>gcc</a:t>
            </a:r>
            <a:r>
              <a:rPr lang="en-US" sz="900" dirty="0"/>
              <a:t>/</a:t>
            </a:r>
            <a:r>
              <a:rPr lang="en-US" sz="900" dirty="0" err="1"/>
              <a:t>openmpi</a:t>
            </a:r>
            <a:r>
              <a:rPr lang="en-US" sz="900" dirty="0"/>
              <a:t> versions installed in the container)</a:t>
            </a:r>
          </a:p>
          <a:p>
            <a:r>
              <a:rPr lang="en-US" sz="800" dirty="0"/>
              <a:t>	</a:t>
            </a:r>
          </a:p>
          <a:p>
            <a:r>
              <a:rPr lang="en-US" sz="800" dirty="0">
                <a:solidFill>
                  <a:srgbClr val="FF0000"/>
                </a:solidFill>
                <a:latin typeface="Courier New" panose="02070309020205020404" pitchFamily="49" charset="0"/>
                <a:cs typeface="Courier New" panose="02070309020205020404" pitchFamily="49" charset="0"/>
              </a:rPr>
              <a:t>module load </a:t>
            </a:r>
            <a:r>
              <a:rPr lang="en-US" sz="800" dirty="0" err="1">
                <a:solidFill>
                  <a:srgbClr val="FF0000"/>
                </a:solidFill>
                <a:latin typeface="Courier New" panose="02070309020205020404" pitchFamily="49" charset="0"/>
                <a:cs typeface="Courier New" panose="02070309020205020404" pitchFamily="49" charset="0"/>
              </a:rPr>
              <a:t>gcc</a:t>
            </a:r>
            <a:r>
              <a:rPr lang="en-US" sz="800" dirty="0">
                <a:solidFill>
                  <a:srgbClr val="FF0000"/>
                </a:solidFill>
                <a:latin typeface="Courier New" panose="02070309020205020404" pitchFamily="49" charset="0"/>
                <a:cs typeface="Courier New" panose="02070309020205020404" pitchFamily="49" charset="0"/>
              </a:rPr>
              <a:t>/8.2.0</a:t>
            </a:r>
          </a:p>
          <a:p>
            <a:r>
              <a:rPr lang="en-US" sz="800" dirty="0">
                <a:solidFill>
                  <a:srgbClr val="FF0000"/>
                </a:solidFill>
                <a:latin typeface="Courier New" panose="02070309020205020404" pitchFamily="49" charset="0"/>
                <a:cs typeface="Courier New" panose="02070309020205020404" pitchFamily="49" charset="0"/>
              </a:rPr>
              <a:t>module load </a:t>
            </a:r>
            <a:r>
              <a:rPr lang="en-US" sz="800" dirty="0" err="1">
                <a:solidFill>
                  <a:srgbClr val="FF0000"/>
                </a:solidFill>
                <a:latin typeface="Courier New" panose="02070309020205020404" pitchFamily="49" charset="0"/>
                <a:cs typeface="Courier New" panose="02070309020205020404" pitchFamily="49" charset="0"/>
              </a:rPr>
              <a:t>openmpi</a:t>
            </a:r>
            <a:r>
              <a:rPr lang="en-US" sz="800" dirty="0">
                <a:solidFill>
                  <a:srgbClr val="FF0000"/>
                </a:solidFill>
                <a:latin typeface="Courier New" panose="02070309020205020404" pitchFamily="49" charset="0"/>
                <a:cs typeface="Courier New" panose="02070309020205020404" pitchFamily="49" charset="0"/>
              </a:rPr>
              <a:t>/3.1.0</a:t>
            </a:r>
          </a:p>
          <a:p>
            <a:endParaRPr lang="en-US" sz="900" dirty="0"/>
          </a:p>
          <a:p>
            <a:r>
              <a:rPr lang="en-US" sz="900" dirty="0"/>
              <a:t>To run it, simply preface the ‘singularity exec &lt;stuff&gt;’ command with ‘</a:t>
            </a:r>
            <a:r>
              <a:rPr lang="en-US" sz="900" dirty="0" err="1"/>
              <a:t>mpirun</a:t>
            </a:r>
            <a:r>
              <a:rPr lang="en-US" sz="900" dirty="0"/>
              <a:t> –n &lt;</a:t>
            </a:r>
            <a:r>
              <a:rPr lang="en-US" sz="900" dirty="0" err="1"/>
              <a:t>numprocs</a:t>
            </a:r>
            <a:r>
              <a:rPr lang="en-US" sz="900" dirty="0"/>
              <a:t>&gt;’:</a:t>
            </a:r>
          </a:p>
          <a:p>
            <a:endParaRPr lang="en-US" sz="800" dirty="0"/>
          </a:p>
          <a:p>
            <a:r>
              <a:rPr lang="en-US" sz="800" dirty="0" err="1">
                <a:solidFill>
                  <a:srgbClr val="FF0000"/>
                </a:solidFill>
                <a:latin typeface="Courier New" panose="02070309020205020404" pitchFamily="49" charset="0"/>
                <a:cs typeface="Courier New" panose="02070309020205020404" pitchFamily="49" charset="0"/>
              </a:rPr>
              <a:t>mpirun</a:t>
            </a:r>
            <a:r>
              <a:rPr lang="en-US" sz="800" dirty="0">
                <a:solidFill>
                  <a:srgbClr val="FF0000"/>
                </a:solidFill>
                <a:latin typeface="Courier New" panose="02070309020205020404" pitchFamily="49" charset="0"/>
                <a:cs typeface="Courier New" panose="02070309020205020404" pitchFamily="49" charset="0"/>
              </a:rPr>
              <a:t> -n 2 singularity exec </a:t>
            </a:r>
            <a:r>
              <a:rPr lang="en-US" sz="800" dirty="0" err="1">
                <a:solidFill>
                  <a:srgbClr val="FF0000"/>
                </a:solidFill>
                <a:latin typeface="Courier New" panose="02070309020205020404" pitchFamily="49" charset="0"/>
                <a:cs typeface="Courier New" panose="02070309020205020404" pitchFamily="49" charset="0"/>
              </a:rPr>
              <a:t>hello_openmpi.sif</a:t>
            </a:r>
            <a:r>
              <a:rPr lang="en-US" sz="800" dirty="0">
                <a:solidFill>
                  <a:srgbClr val="FF0000"/>
                </a:solidFill>
                <a:latin typeface="Courier New" panose="02070309020205020404" pitchFamily="49" charset="0"/>
                <a:cs typeface="Courier New" panose="02070309020205020404" pitchFamily="49" charset="0"/>
              </a:rPr>
              <a:t> </a:t>
            </a:r>
            <a:r>
              <a:rPr lang="en-US" sz="800" dirty="0" err="1">
                <a:solidFill>
                  <a:srgbClr val="FF0000"/>
                </a:solidFill>
                <a:latin typeface="Courier New" panose="02070309020205020404" pitchFamily="49" charset="0"/>
                <a:cs typeface="Courier New" panose="02070309020205020404" pitchFamily="49" charset="0"/>
              </a:rPr>
              <a:t>mpi_hello_world</a:t>
            </a:r>
            <a:endParaRPr lang="en-US" sz="800" dirty="0">
              <a:solidFill>
                <a:srgbClr val="FF0000"/>
              </a:solidFill>
              <a:latin typeface="Courier New" panose="02070309020205020404" pitchFamily="49" charset="0"/>
              <a:cs typeface="Courier New" panose="02070309020205020404" pitchFamily="49" charset="0"/>
            </a:endParaRPr>
          </a:p>
          <a:p>
            <a:endParaRPr lang="en-US" sz="800" dirty="0"/>
          </a:p>
          <a:p>
            <a:br>
              <a:rPr lang="en-US" sz="800" dirty="0"/>
            </a:br>
            <a:endParaRPr lang="en-US" sz="800" spc="-13" dirty="0">
              <a:latin typeface="Courier New" panose="02070309020205020404" pitchFamily="49" charset="0"/>
              <a:cs typeface="Courier New" panose="02070309020205020404" pitchFamily="49" charset="0"/>
            </a:endParaRPr>
          </a:p>
          <a:p>
            <a:pPr marL="6403">
              <a:buClr>
                <a:srgbClr val="A9A57C"/>
              </a:buClr>
              <a:tabLst>
                <a:tab pos="121663" algn="l"/>
              </a:tabLst>
            </a:pPr>
            <a:endParaRPr lang="en-US" sz="800" spc="-13" dirty="0">
              <a:latin typeface="Courier New" panose="02070309020205020404" pitchFamily="49" charset="0"/>
              <a:cs typeface="Courier New" panose="02070309020205020404" pitchFamily="49" charset="0"/>
            </a:endParaRPr>
          </a:p>
        </p:txBody>
      </p:sp>
      <p:sp>
        <p:nvSpPr>
          <p:cNvPr id="4" name="Slide Number Placeholder 12">
            <a:extLst>
              <a:ext uri="{FF2B5EF4-FFF2-40B4-BE49-F238E27FC236}">
                <a16:creationId xmlns:a16="http://schemas.microsoft.com/office/drawing/2014/main" id="{C7F367DE-EFCA-7142-BBA9-1AFA4EB58BAB}"/>
              </a:ext>
            </a:extLst>
          </p:cNvPr>
          <p:cNvSpPr>
            <a:spLocks noGrp="1"/>
          </p:cNvSpPr>
          <p:nvPr>
            <p:ph type="sldNum" sz="quarter" idx="7"/>
          </p:nvPr>
        </p:nvSpPr>
        <p:spPr>
          <a:xfrm>
            <a:off x="93698" y="3288301"/>
            <a:ext cx="131445" cy="137160"/>
          </a:xfrm>
        </p:spPr>
        <p:txBody>
          <a:bodyPr/>
          <a:lstStyle/>
          <a:p>
            <a:pPr marL="25400">
              <a:lnSpc>
                <a:spcPct val="100000"/>
              </a:lnSpc>
              <a:spcBef>
                <a:spcPts val="190"/>
              </a:spcBef>
            </a:pPr>
            <a:fld id="{81D60167-4931-47E6-BA6A-407CBD079E47}" type="slidenum">
              <a:rPr lang="en-US" spc="-20" smtClean="0"/>
              <a:t>22</a:t>
            </a:fld>
            <a:endParaRPr lang="en-US" spc="-20" dirty="0"/>
          </a:p>
        </p:txBody>
      </p:sp>
      <p:cxnSp>
        <p:nvCxnSpPr>
          <p:cNvPr id="7" name="Straight Connector 6">
            <a:extLst>
              <a:ext uri="{FF2B5EF4-FFF2-40B4-BE49-F238E27FC236}">
                <a16:creationId xmlns:a16="http://schemas.microsoft.com/office/drawing/2014/main" id="{A25B8C8A-21BA-0440-A897-A5C03DA89B82}"/>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sp>
        <p:nvSpPr>
          <p:cNvPr id="6" name="Date Placeholder 5">
            <a:extLst>
              <a:ext uri="{FF2B5EF4-FFF2-40B4-BE49-F238E27FC236}">
                <a16:creationId xmlns:a16="http://schemas.microsoft.com/office/drawing/2014/main" id="{57878960-A65E-5344-8BE0-7174FA9471D0}"/>
              </a:ext>
            </a:extLst>
          </p:cNvPr>
          <p:cNvSpPr>
            <a:spLocks noGrp="1"/>
          </p:cNvSpPr>
          <p:nvPr>
            <p:ph type="dt" sz="half" idx="6"/>
          </p:nvPr>
        </p:nvSpPr>
        <p:spPr>
          <a:xfrm>
            <a:off x="1681103" y="3235827"/>
            <a:ext cx="1204595" cy="153888"/>
          </a:xfrm>
        </p:spPr>
        <p:txBody>
          <a:bodyPr/>
          <a:lstStyle/>
          <a:p>
            <a:pPr marL="12700">
              <a:lnSpc>
                <a:spcPct val="100000"/>
              </a:lnSpc>
              <a:spcBef>
                <a:spcPts val="190"/>
              </a:spcBef>
            </a:pPr>
            <a:r>
              <a:rPr lang="en-US" sz="1000" spc="0" dirty="0"/>
              <a:t>6/9/19  Containers</a:t>
            </a:r>
            <a:endParaRPr lang="en-US" sz="1000" spc="-5" dirty="0"/>
          </a:p>
        </p:txBody>
      </p:sp>
      <p:pic>
        <p:nvPicPr>
          <p:cNvPr id="8" name="Picture 7">
            <a:extLst>
              <a:ext uri="{FF2B5EF4-FFF2-40B4-BE49-F238E27FC236}">
                <a16:creationId xmlns:a16="http://schemas.microsoft.com/office/drawing/2014/main" id="{DA986D65-B18B-C04E-8680-B26BD17F6E86}"/>
              </a:ext>
            </a:extLst>
          </p:cNvPr>
          <p:cNvPicPr>
            <a:picLocks noChangeAspect="1"/>
          </p:cNvPicPr>
          <p:nvPr/>
        </p:nvPicPr>
        <p:blipFill rotWithShape="1">
          <a:blip r:embed="rId2"/>
          <a:srcRect b="16901"/>
          <a:stretch/>
        </p:blipFill>
        <p:spPr>
          <a:xfrm>
            <a:off x="3793539" y="3200081"/>
            <a:ext cx="762000" cy="225380"/>
          </a:xfrm>
          <a:prstGeom prst="rect">
            <a:avLst/>
          </a:prstGeom>
        </p:spPr>
      </p:pic>
    </p:spTree>
    <p:extLst>
      <p:ext uri="{BB962C8B-B14F-4D97-AF65-F5344CB8AC3E}">
        <p14:creationId xmlns:p14="http://schemas.microsoft.com/office/powerpoint/2010/main" val="774612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87129" y="99379"/>
            <a:ext cx="3863647" cy="383492"/>
          </a:xfrm>
          <a:prstGeom prst="rect">
            <a:avLst/>
          </a:prstGeom>
        </p:spPr>
        <p:txBody>
          <a:bodyPr vert="horz" wrap="square" lIns="0" tIns="6403" rIns="0" bIns="0" rtlCol="0">
            <a:spAutoFit/>
          </a:bodyPr>
          <a:lstStyle/>
          <a:p>
            <a:pPr marL="6403">
              <a:spcBef>
                <a:spcPts val="50"/>
              </a:spcBef>
            </a:pPr>
            <a:r>
              <a:rPr lang="en-US" spc="-40" dirty="0"/>
              <a:t>Binding directories</a:t>
            </a:r>
            <a:endParaRPr spc="-40" dirty="0"/>
          </a:p>
        </p:txBody>
      </p:sp>
      <p:sp>
        <p:nvSpPr>
          <p:cNvPr id="4" name="Slide Number Placeholder 12">
            <a:extLst>
              <a:ext uri="{FF2B5EF4-FFF2-40B4-BE49-F238E27FC236}">
                <a16:creationId xmlns:a16="http://schemas.microsoft.com/office/drawing/2014/main" id="{C7F367DE-EFCA-7142-BBA9-1AFA4EB58BAB}"/>
              </a:ext>
            </a:extLst>
          </p:cNvPr>
          <p:cNvSpPr>
            <a:spLocks noGrp="1"/>
          </p:cNvSpPr>
          <p:nvPr>
            <p:ph type="sldNum" sz="quarter" idx="7"/>
          </p:nvPr>
        </p:nvSpPr>
        <p:spPr>
          <a:xfrm>
            <a:off x="93698" y="3288301"/>
            <a:ext cx="131445" cy="137160"/>
          </a:xfrm>
        </p:spPr>
        <p:txBody>
          <a:bodyPr/>
          <a:lstStyle/>
          <a:p>
            <a:pPr marL="25400">
              <a:lnSpc>
                <a:spcPct val="100000"/>
              </a:lnSpc>
              <a:spcBef>
                <a:spcPts val="190"/>
              </a:spcBef>
            </a:pPr>
            <a:fld id="{81D60167-4931-47E6-BA6A-407CBD079E47}" type="slidenum">
              <a:rPr lang="en-US" spc="-20" smtClean="0"/>
              <a:t>23</a:t>
            </a:fld>
            <a:endParaRPr lang="en-US" spc="-20" dirty="0"/>
          </a:p>
        </p:txBody>
      </p:sp>
      <p:sp>
        <p:nvSpPr>
          <p:cNvPr id="5" name="Date Placeholder 5">
            <a:extLst>
              <a:ext uri="{FF2B5EF4-FFF2-40B4-BE49-F238E27FC236}">
                <a16:creationId xmlns:a16="http://schemas.microsoft.com/office/drawing/2014/main" id="{460751AF-D63C-354C-B009-ED439C459685}"/>
              </a:ext>
            </a:extLst>
          </p:cNvPr>
          <p:cNvSpPr>
            <a:spLocks noGrp="1"/>
          </p:cNvSpPr>
          <p:nvPr>
            <p:ph type="dt" sz="half" idx="6"/>
          </p:nvPr>
        </p:nvSpPr>
        <p:spPr>
          <a:xfrm>
            <a:off x="1681103" y="3235827"/>
            <a:ext cx="1204595" cy="153888"/>
          </a:xfrm>
        </p:spPr>
        <p:txBody>
          <a:bodyPr/>
          <a:lstStyle/>
          <a:p>
            <a:pPr marL="12700">
              <a:lnSpc>
                <a:spcPct val="100000"/>
              </a:lnSpc>
              <a:spcBef>
                <a:spcPts val="190"/>
              </a:spcBef>
            </a:pPr>
            <a:r>
              <a:rPr lang="en-US" sz="1000" spc="0" dirty="0"/>
              <a:t>6/9/19  Containers</a:t>
            </a:r>
            <a:endParaRPr lang="en-US" sz="1000" spc="-5" dirty="0"/>
          </a:p>
        </p:txBody>
      </p:sp>
      <p:pic>
        <p:nvPicPr>
          <p:cNvPr id="6" name="Picture 5">
            <a:extLst>
              <a:ext uri="{FF2B5EF4-FFF2-40B4-BE49-F238E27FC236}">
                <a16:creationId xmlns:a16="http://schemas.microsoft.com/office/drawing/2014/main" id="{02A4146C-236F-F341-AC8D-7E3902C07A8C}"/>
              </a:ext>
            </a:extLst>
          </p:cNvPr>
          <p:cNvPicPr>
            <a:picLocks noChangeAspect="1"/>
          </p:cNvPicPr>
          <p:nvPr/>
        </p:nvPicPr>
        <p:blipFill rotWithShape="1">
          <a:blip r:embed="rId2"/>
          <a:srcRect b="16901"/>
          <a:stretch/>
        </p:blipFill>
        <p:spPr>
          <a:xfrm>
            <a:off x="3793539" y="3200081"/>
            <a:ext cx="762000" cy="225380"/>
          </a:xfrm>
          <a:prstGeom prst="rect">
            <a:avLst/>
          </a:prstGeom>
        </p:spPr>
      </p:pic>
      <p:cxnSp>
        <p:nvCxnSpPr>
          <p:cNvPr id="7" name="Straight Connector 6">
            <a:extLst>
              <a:ext uri="{FF2B5EF4-FFF2-40B4-BE49-F238E27FC236}">
                <a16:creationId xmlns:a16="http://schemas.microsoft.com/office/drawing/2014/main" id="{AA18BF5B-2545-224D-AFA5-3EAA8FB8C4D5}"/>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sp>
        <p:nvSpPr>
          <p:cNvPr id="8" name="object 3">
            <a:extLst>
              <a:ext uri="{FF2B5EF4-FFF2-40B4-BE49-F238E27FC236}">
                <a16:creationId xmlns:a16="http://schemas.microsoft.com/office/drawing/2014/main" id="{298082E0-061A-0E4F-9890-821B2BA1E9BA}"/>
              </a:ext>
            </a:extLst>
          </p:cNvPr>
          <p:cNvSpPr txBox="1"/>
          <p:nvPr/>
        </p:nvSpPr>
        <p:spPr>
          <a:xfrm>
            <a:off x="188861" y="543656"/>
            <a:ext cx="4222080" cy="2503046"/>
          </a:xfrm>
          <a:prstGeom prst="rect">
            <a:avLst/>
          </a:prstGeom>
        </p:spPr>
        <p:txBody>
          <a:bodyPr vert="horz" wrap="square" lIns="0" tIns="6403" rIns="0" bIns="0" rtlCol="0">
            <a:spAutoFit/>
          </a:bodyPr>
          <a:lstStyle/>
          <a:p>
            <a:pPr marL="6403">
              <a:buClr>
                <a:srgbClr val="A9A57C"/>
              </a:buClr>
              <a:tabLst>
                <a:tab pos="121663" algn="l"/>
              </a:tabLst>
            </a:pPr>
            <a:r>
              <a:rPr lang="en-US" sz="1100" spc="-13" dirty="0">
                <a:latin typeface="Arial"/>
                <a:cs typeface="Arial"/>
              </a:rPr>
              <a:t>Depending on how Singularity is configured on a given host system, host directories may be “bound” (mounted) by default. But sometimes you may want to access a directory that is not already mounted.  Here’s how you can do it:</a:t>
            </a:r>
          </a:p>
          <a:p>
            <a:pPr marL="6403">
              <a:buClr>
                <a:srgbClr val="A9A57C"/>
              </a:buClr>
              <a:tabLst>
                <a:tab pos="121663" algn="l"/>
              </a:tabLst>
            </a:pPr>
            <a:endParaRPr lang="en-US" sz="1100" dirty="0">
              <a:latin typeface="Arial"/>
              <a:cs typeface="Arial"/>
            </a:endParaRPr>
          </a:p>
          <a:p>
            <a:pPr marL="6403" marR="43863"/>
            <a:r>
              <a:rPr lang="en-US" sz="900" spc="-3" dirty="0">
                <a:solidFill>
                  <a:srgbClr val="FF0000"/>
                </a:solidFill>
                <a:latin typeface="Courier New"/>
                <a:cs typeface="Courier New"/>
              </a:rPr>
              <a:t>singularity shell –bind /</a:t>
            </a:r>
            <a:r>
              <a:rPr lang="en-US" sz="900" spc="-3" dirty="0" err="1">
                <a:solidFill>
                  <a:srgbClr val="FF0000"/>
                </a:solidFill>
                <a:latin typeface="Courier New"/>
                <a:cs typeface="Courier New"/>
              </a:rPr>
              <a:t>outsidedir</a:t>
            </a:r>
            <a:r>
              <a:rPr lang="en-US" sz="900" spc="-3" dirty="0">
                <a:solidFill>
                  <a:srgbClr val="FF0000"/>
                </a:solidFill>
                <a:latin typeface="Courier New"/>
                <a:cs typeface="Courier New"/>
              </a:rPr>
              <a:t>:/</a:t>
            </a:r>
            <a:r>
              <a:rPr lang="en-US" sz="900" spc="-3" dirty="0" err="1">
                <a:solidFill>
                  <a:srgbClr val="FF0000"/>
                </a:solidFill>
                <a:latin typeface="Courier New"/>
                <a:cs typeface="Courier New"/>
              </a:rPr>
              <a:t>insidedir</a:t>
            </a:r>
            <a:r>
              <a:rPr lang="en-US" sz="900" spc="-3" dirty="0">
                <a:solidFill>
                  <a:srgbClr val="FF0000"/>
                </a:solidFill>
                <a:latin typeface="Courier New"/>
                <a:cs typeface="Courier New"/>
              </a:rPr>
              <a:t> </a:t>
            </a:r>
            <a:r>
              <a:rPr lang="en-US" sz="900" spc="-3" dirty="0" err="1">
                <a:solidFill>
                  <a:srgbClr val="FF0000"/>
                </a:solidFill>
                <a:latin typeface="Courier New"/>
                <a:cs typeface="Courier New"/>
              </a:rPr>
              <a:t>pythond.sif</a:t>
            </a:r>
            <a:endParaRPr lang="en-US" sz="900" spc="-3" dirty="0">
              <a:solidFill>
                <a:srgbClr val="FF0000"/>
              </a:solidFill>
              <a:latin typeface="Courier New"/>
              <a:cs typeface="Courier New"/>
            </a:endParaRPr>
          </a:p>
          <a:p>
            <a:pPr marL="6403" marR="43863"/>
            <a:endParaRPr lang="en-US" sz="1000" spc="-3" dirty="0">
              <a:latin typeface="Times New Roman" panose="02020603050405020304" pitchFamily="18" charset="0"/>
              <a:cs typeface="Times New Roman" panose="02020603050405020304" pitchFamily="18" charset="0"/>
            </a:endParaRPr>
          </a:p>
          <a:p>
            <a:pPr marL="6403" marR="43863"/>
            <a:r>
              <a:rPr lang="en-US" sz="1100" spc="-13" dirty="0">
                <a:latin typeface="Arial"/>
                <a:cs typeface="Arial"/>
              </a:rPr>
              <a:t> …It isn’t necessary to bind like-named directories like we did above. Try binding your /home/$USER directory to /opt. </a:t>
            </a:r>
          </a:p>
          <a:p>
            <a:pPr marL="6403" marR="43863"/>
            <a:endParaRPr lang="en-US" sz="1100" spc="-3" dirty="0">
              <a:latin typeface="Courier New"/>
              <a:cs typeface="Courier New"/>
            </a:endParaRPr>
          </a:p>
          <a:p>
            <a:pPr marL="6403" marR="43863"/>
            <a:r>
              <a:rPr lang="en-US" sz="900" spc="-13" dirty="0">
                <a:latin typeface="Arial"/>
                <a:cs typeface="Arial"/>
              </a:rPr>
              <a:t> ***Note: If your host system does not allow binding, you will need to create the host directories you want mounted when you build the container (as root on, e.g., your laptop)</a:t>
            </a:r>
            <a:endParaRPr lang="en-US" sz="900" spc="-3" dirty="0">
              <a:latin typeface="Courier New"/>
              <a:cs typeface="Courier New"/>
            </a:endParaRPr>
          </a:p>
          <a:p>
            <a:pPr marL="6403" marR="43863">
              <a:lnSpc>
                <a:spcPts val="3494"/>
              </a:lnSpc>
              <a:spcBef>
                <a:spcPts val="391"/>
              </a:spcBef>
            </a:pPr>
            <a:endParaRPr sz="1210" dirty="0">
              <a:latin typeface="Courier New"/>
              <a:cs typeface="Courier New"/>
            </a:endParaRPr>
          </a:p>
        </p:txBody>
      </p:sp>
    </p:spTree>
    <p:extLst>
      <p:ext uri="{BB962C8B-B14F-4D97-AF65-F5344CB8AC3E}">
        <p14:creationId xmlns:p14="http://schemas.microsoft.com/office/powerpoint/2010/main" val="8321229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27C5EF52-FF0F-2B47-87C2-4D0E2D727DCC}"/>
              </a:ext>
            </a:extLst>
          </p:cNvPr>
          <p:cNvSpPr>
            <a:spLocks noGrp="1"/>
          </p:cNvSpPr>
          <p:nvPr>
            <p:ph type="sldNum" sz="quarter" idx="7"/>
          </p:nvPr>
        </p:nvSpPr>
        <p:spPr/>
        <p:txBody>
          <a:bodyPr/>
          <a:lstStyle/>
          <a:p>
            <a:pPr marL="25400">
              <a:lnSpc>
                <a:spcPct val="100000"/>
              </a:lnSpc>
              <a:spcBef>
                <a:spcPts val="190"/>
              </a:spcBef>
            </a:pPr>
            <a:fld id="{81D60167-4931-47E6-BA6A-407CBD079E47}" type="slidenum">
              <a:rPr lang="en-US" spc="-20" smtClean="0"/>
              <a:t>24</a:t>
            </a:fld>
            <a:endParaRPr lang="en-US" spc="-20" dirty="0"/>
          </a:p>
        </p:txBody>
      </p:sp>
      <p:cxnSp>
        <p:nvCxnSpPr>
          <p:cNvPr id="16" name="Straight Connector 15">
            <a:extLst>
              <a:ext uri="{FF2B5EF4-FFF2-40B4-BE49-F238E27FC236}">
                <a16:creationId xmlns:a16="http://schemas.microsoft.com/office/drawing/2014/main" id="{60EE5CD0-077A-EA4D-B825-AF6FFA73CFEC}"/>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sp>
        <p:nvSpPr>
          <p:cNvPr id="7" name="Title 2">
            <a:extLst>
              <a:ext uri="{FF2B5EF4-FFF2-40B4-BE49-F238E27FC236}">
                <a16:creationId xmlns:a16="http://schemas.microsoft.com/office/drawing/2014/main" id="{4A3A8F42-2635-8F48-A1CE-1F61FA25045D}"/>
              </a:ext>
            </a:extLst>
          </p:cNvPr>
          <p:cNvSpPr>
            <a:spLocks noGrp="1"/>
          </p:cNvSpPr>
          <p:nvPr>
            <p:ph type="title"/>
          </p:nvPr>
        </p:nvSpPr>
        <p:spPr>
          <a:xfrm>
            <a:off x="131798" y="663575"/>
            <a:ext cx="4419600" cy="403225"/>
          </a:xfrm>
        </p:spPr>
        <p:txBody>
          <a:bodyPr>
            <a:normAutofit/>
          </a:bodyPr>
          <a:lstStyle/>
          <a:p>
            <a:r>
              <a:rPr lang="en-US" dirty="0">
                <a:latin typeface="Tahoma" charset="0"/>
                <a:ea typeface="ＭＳ Ｐゴシック" charset="0"/>
                <a:cs typeface="ＭＳ Ｐゴシック" charset="0"/>
              </a:rPr>
              <a:t>Notes: MPI and GPUs</a:t>
            </a:r>
          </a:p>
        </p:txBody>
      </p:sp>
      <p:pic>
        <p:nvPicPr>
          <p:cNvPr id="2" name="Picture 1">
            <a:extLst>
              <a:ext uri="{FF2B5EF4-FFF2-40B4-BE49-F238E27FC236}">
                <a16:creationId xmlns:a16="http://schemas.microsoft.com/office/drawing/2014/main" id="{6CF5AE15-EF41-E64B-B82C-10ED52837FEC}"/>
              </a:ext>
            </a:extLst>
          </p:cNvPr>
          <p:cNvPicPr>
            <a:picLocks noChangeAspect="1"/>
          </p:cNvPicPr>
          <p:nvPr/>
        </p:nvPicPr>
        <p:blipFill>
          <a:blip r:embed="rId2"/>
          <a:stretch>
            <a:fillRect/>
          </a:stretch>
        </p:blipFill>
        <p:spPr>
          <a:xfrm>
            <a:off x="2131059" y="1425575"/>
            <a:ext cx="1695449" cy="1271587"/>
          </a:xfrm>
          <a:prstGeom prst="rect">
            <a:avLst/>
          </a:prstGeom>
        </p:spPr>
      </p:pic>
      <p:sp>
        <p:nvSpPr>
          <p:cNvPr id="3" name="TextBox 2">
            <a:extLst>
              <a:ext uri="{FF2B5EF4-FFF2-40B4-BE49-F238E27FC236}">
                <a16:creationId xmlns:a16="http://schemas.microsoft.com/office/drawing/2014/main" id="{F55D215C-74F0-AD43-88B9-7363B8C9DB97}"/>
              </a:ext>
            </a:extLst>
          </p:cNvPr>
          <p:cNvSpPr txBox="1"/>
          <p:nvPr/>
        </p:nvSpPr>
        <p:spPr>
          <a:xfrm>
            <a:off x="2076450" y="2539234"/>
            <a:ext cx="902811" cy="184666"/>
          </a:xfrm>
          <a:prstGeom prst="rect">
            <a:avLst/>
          </a:prstGeom>
          <a:noFill/>
        </p:spPr>
        <p:txBody>
          <a:bodyPr wrap="none" rtlCol="0">
            <a:spAutoFit/>
          </a:bodyPr>
          <a:lstStyle/>
          <a:p>
            <a:r>
              <a:rPr lang="en-US" sz="600" i="1" dirty="0" err="1">
                <a:solidFill>
                  <a:schemeClr val="bg1">
                    <a:lumMod val="50000"/>
                  </a:schemeClr>
                </a:solidFill>
              </a:rPr>
              <a:t>Seacontainersales.com</a:t>
            </a:r>
            <a:endParaRPr lang="en-US" sz="600" i="1" dirty="0">
              <a:solidFill>
                <a:schemeClr val="bg1">
                  <a:lumMod val="50000"/>
                </a:schemeClr>
              </a:solidFill>
            </a:endParaRPr>
          </a:p>
        </p:txBody>
      </p:sp>
      <p:sp>
        <p:nvSpPr>
          <p:cNvPr id="8" name="Date Placeholder 5">
            <a:extLst>
              <a:ext uri="{FF2B5EF4-FFF2-40B4-BE49-F238E27FC236}">
                <a16:creationId xmlns:a16="http://schemas.microsoft.com/office/drawing/2014/main" id="{6F9EB520-FD8E-9540-9EE7-2038E3420F85}"/>
              </a:ext>
            </a:extLst>
          </p:cNvPr>
          <p:cNvSpPr>
            <a:spLocks noGrp="1"/>
          </p:cNvSpPr>
          <p:nvPr>
            <p:ph type="dt" sz="half" idx="6"/>
          </p:nvPr>
        </p:nvSpPr>
        <p:spPr>
          <a:xfrm>
            <a:off x="1681103" y="3235827"/>
            <a:ext cx="1204595" cy="153888"/>
          </a:xfrm>
        </p:spPr>
        <p:txBody>
          <a:bodyPr/>
          <a:lstStyle/>
          <a:p>
            <a:pPr marL="12700">
              <a:lnSpc>
                <a:spcPct val="100000"/>
              </a:lnSpc>
              <a:spcBef>
                <a:spcPts val="190"/>
              </a:spcBef>
            </a:pPr>
            <a:r>
              <a:rPr lang="en-US" sz="1000" spc="0" dirty="0"/>
              <a:t>8/9/18      Containers</a:t>
            </a:r>
            <a:endParaRPr lang="en-US" sz="1000" spc="-5" dirty="0"/>
          </a:p>
        </p:txBody>
      </p:sp>
      <p:pic>
        <p:nvPicPr>
          <p:cNvPr id="9" name="Picture 8">
            <a:extLst>
              <a:ext uri="{FF2B5EF4-FFF2-40B4-BE49-F238E27FC236}">
                <a16:creationId xmlns:a16="http://schemas.microsoft.com/office/drawing/2014/main" id="{E9A4FD8D-1139-0E46-BCEA-ADB72C5C84B0}"/>
              </a:ext>
            </a:extLst>
          </p:cNvPr>
          <p:cNvPicPr>
            <a:picLocks noChangeAspect="1"/>
          </p:cNvPicPr>
          <p:nvPr/>
        </p:nvPicPr>
        <p:blipFill rotWithShape="1">
          <a:blip r:embed="rId3"/>
          <a:srcRect b="16901"/>
          <a:stretch/>
        </p:blipFill>
        <p:spPr>
          <a:xfrm>
            <a:off x="3793539" y="3200081"/>
            <a:ext cx="762000" cy="225380"/>
          </a:xfrm>
          <a:prstGeom prst="rect">
            <a:avLst/>
          </a:prstGeom>
        </p:spPr>
      </p:pic>
    </p:spTree>
    <p:extLst>
      <p:ext uri="{BB962C8B-B14F-4D97-AF65-F5344CB8AC3E}">
        <p14:creationId xmlns:p14="http://schemas.microsoft.com/office/powerpoint/2010/main" val="3594985067"/>
      </p:ext>
    </p:extLst>
  </p:cSld>
  <p:clrMapOvr>
    <a:masterClrMapping/>
  </p:clrMapOvr>
  <p:transition>
    <p:cut/>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87129" y="99379"/>
            <a:ext cx="4368410" cy="383492"/>
          </a:xfrm>
          <a:prstGeom prst="rect">
            <a:avLst/>
          </a:prstGeom>
          <a:noFill/>
        </p:spPr>
        <p:txBody>
          <a:bodyPr vert="horz" wrap="square" lIns="0" tIns="6403" rIns="0" bIns="0" rtlCol="0">
            <a:spAutoFit/>
          </a:bodyPr>
          <a:lstStyle/>
          <a:p>
            <a:pPr marL="6403">
              <a:spcBef>
                <a:spcPts val="50"/>
              </a:spcBef>
            </a:pPr>
            <a:r>
              <a:rPr lang="en-US" spc="-40" dirty="0"/>
              <a:t>Notes: MPI-enabled containers</a:t>
            </a:r>
            <a:endParaRPr spc="-40" dirty="0"/>
          </a:p>
        </p:txBody>
      </p:sp>
      <p:sp>
        <p:nvSpPr>
          <p:cNvPr id="3" name="object 3"/>
          <p:cNvSpPr txBox="1"/>
          <p:nvPr/>
        </p:nvSpPr>
        <p:spPr>
          <a:xfrm>
            <a:off x="93698" y="587375"/>
            <a:ext cx="4482004" cy="2530233"/>
          </a:xfrm>
          <a:prstGeom prst="rect">
            <a:avLst/>
          </a:prstGeom>
        </p:spPr>
        <p:txBody>
          <a:bodyPr vert="horz" wrap="square" lIns="0" tIns="6403" rIns="0" bIns="0" rtlCol="0">
            <a:spAutoFit/>
          </a:bodyPr>
          <a:lstStyle/>
          <a:p>
            <a:r>
              <a:rPr lang="en-US" sz="1000" dirty="0"/>
              <a:t>Teton uses an the </a:t>
            </a:r>
            <a:r>
              <a:rPr lang="en-US" sz="1000" dirty="0" err="1"/>
              <a:t>Infiniband</a:t>
            </a:r>
            <a:r>
              <a:rPr lang="en-US" sz="1000" dirty="0"/>
              <a:t> low-latency interconnect (“fabric”) to enable MPI to be efficiently implemented across nodes). In order to use a Singularity container with </a:t>
            </a:r>
            <a:r>
              <a:rPr lang="en-US" sz="1000" dirty="0" err="1"/>
              <a:t>OpenMPI</a:t>
            </a:r>
            <a:r>
              <a:rPr lang="en-US" sz="1000" dirty="0"/>
              <a:t> (or any MPI) on Teton, there are two requirements:</a:t>
            </a:r>
          </a:p>
          <a:p>
            <a:endParaRPr lang="en-US" sz="1000" dirty="0"/>
          </a:p>
          <a:p>
            <a:pPr marL="228600" indent="-228600" fontAlgn="base">
              <a:buFont typeface="+mj-lt"/>
              <a:buAutoNum type="arabicPeriod"/>
            </a:pPr>
            <a:r>
              <a:rPr lang="en-US" sz="1000" dirty="0"/>
              <a:t>The Singularity container needs to have the </a:t>
            </a:r>
            <a:r>
              <a:rPr lang="en-US" sz="1000" dirty="0" err="1"/>
              <a:t>Infiniband</a:t>
            </a:r>
            <a:r>
              <a:rPr lang="en-US" sz="1000" dirty="0"/>
              <a:t> libraries installed inside. </a:t>
            </a:r>
          </a:p>
          <a:p>
            <a:pPr marL="228600" indent="-228600" fontAlgn="base">
              <a:buFont typeface="+mj-lt"/>
              <a:buAutoNum type="arabicPeriod"/>
            </a:pPr>
            <a:r>
              <a:rPr lang="en-US" sz="1000" dirty="0" err="1"/>
              <a:t>OpenMPI</a:t>
            </a:r>
            <a:r>
              <a:rPr lang="en-US" sz="1000" dirty="0"/>
              <a:t> needs to be installed both inside and outside of the Singularity container. More specifically, the SAME version of </a:t>
            </a:r>
            <a:r>
              <a:rPr lang="en-US" sz="1000" dirty="0" err="1"/>
              <a:t>OpenMPI</a:t>
            </a:r>
            <a:r>
              <a:rPr lang="en-US" sz="1000" dirty="0"/>
              <a:t> needs to be installed inside and outside (at least very similar, you can sometimes have two different minor versions, ex: 2.1 and 2.0). </a:t>
            </a:r>
          </a:p>
          <a:p>
            <a:br>
              <a:rPr lang="en-US" sz="1000" dirty="0"/>
            </a:br>
            <a:r>
              <a:rPr lang="en-US" sz="1000" dirty="0"/>
              <a:t>An example Singularity recipe in the tutorial </a:t>
            </a:r>
            <a:r>
              <a:rPr lang="en-US" sz="1000" dirty="0" err="1"/>
              <a:t>Github</a:t>
            </a:r>
            <a:r>
              <a:rPr lang="en-US" sz="1000" dirty="0"/>
              <a:t> repository named “</a:t>
            </a:r>
            <a:r>
              <a:rPr lang="en-US" sz="1000" dirty="0" err="1"/>
              <a:t>Singularity_openmpi.def</a:t>
            </a:r>
            <a:r>
              <a:rPr lang="en-US" sz="1000" dirty="0"/>
              <a:t>” can be used as a template to build MPI-enabled container images for Teton. It has the </a:t>
            </a:r>
            <a:r>
              <a:rPr lang="en-US" sz="1000" dirty="0" err="1"/>
              <a:t>Infiniband</a:t>
            </a:r>
            <a:r>
              <a:rPr lang="en-US" sz="1000" dirty="0"/>
              <a:t> libraries and ensures that </a:t>
            </a:r>
            <a:r>
              <a:rPr lang="en-US" sz="1000" dirty="0" err="1"/>
              <a:t>OpenMPI</a:t>
            </a:r>
            <a:r>
              <a:rPr lang="en-US" sz="1000" dirty="0"/>
              <a:t> 3.1.0 is installed in the image, which matches the </a:t>
            </a:r>
            <a:r>
              <a:rPr lang="en-US" sz="1000" dirty="0" err="1"/>
              <a:t>openmpi</a:t>
            </a:r>
            <a:r>
              <a:rPr lang="en-US" sz="1000" dirty="0"/>
              <a:t>/3.1.0 module available on Teton.  </a:t>
            </a:r>
            <a:br>
              <a:rPr lang="en-US" sz="800" dirty="0">
                <a:highlight>
                  <a:srgbClr val="FFFF00"/>
                </a:highlight>
              </a:rPr>
            </a:br>
            <a:br>
              <a:rPr lang="en-US" sz="800" dirty="0">
                <a:highlight>
                  <a:srgbClr val="FFFF00"/>
                </a:highlight>
              </a:rPr>
            </a:br>
            <a:endParaRPr lang="en-US" sz="800" spc="-13" dirty="0">
              <a:highlight>
                <a:srgbClr val="FFFF00"/>
              </a:highlight>
              <a:latin typeface="Courier New" panose="02070309020205020404" pitchFamily="49" charset="0"/>
              <a:cs typeface="Courier New" panose="02070309020205020404" pitchFamily="49" charset="0"/>
            </a:endParaRPr>
          </a:p>
          <a:p>
            <a:pPr marL="6403">
              <a:buClr>
                <a:srgbClr val="A9A57C"/>
              </a:buClr>
              <a:tabLst>
                <a:tab pos="121663" algn="l"/>
              </a:tabLst>
            </a:pPr>
            <a:endParaRPr lang="en-US" sz="800" spc="-13" dirty="0">
              <a:highlight>
                <a:srgbClr val="FFFF00"/>
              </a:highlight>
              <a:latin typeface="Courier New" panose="02070309020205020404" pitchFamily="49" charset="0"/>
              <a:cs typeface="Courier New" panose="02070309020205020404" pitchFamily="49" charset="0"/>
            </a:endParaRPr>
          </a:p>
        </p:txBody>
      </p:sp>
      <p:sp>
        <p:nvSpPr>
          <p:cNvPr id="4" name="Slide Number Placeholder 12">
            <a:extLst>
              <a:ext uri="{FF2B5EF4-FFF2-40B4-BE49-F238E27FC236}">
                <a16:creationId xmlns:a16="http://schemas.microsoft.com/office/drawing/2014/main" id="{C7F367DE-EFCA-7142-BBA9-1AFA4EB58BAB}"/>
              </a:ext>
            </a:extLst>
          </p:cNvPr>
          <p:cNvSpPr>
            <a:spLocks noGrp="1"/>
          </p:cNvSpPr>
          <p:nvPr>
            <p:ph type="sldNum" sz="quarter" idx="7"/>
          </p:nvPr>
        </p:nvSpPr>
        <p:spPr>
          <a:xfrm>
            <a:off x="93698" y="3288301"/>
            <a:ext cx="131445" cy="137160"/>
          </a:xfrm>
        </p:spPr>
        <p:txBody>
          <a:bodyPr/>
          <a:lstStyle/>
          <a:p>
            <a:pPr marL="25400">
              <a:lnSpc>
                <a:spcPct val="100000"/>
              </a:lnSpc>
              <a:spcBef>
                <a:spcPts val="190"/>
              </a:spcBef>
            </a:pPr>
            <a:fld id="{81D60167-4931-47E6-BA6A-407CBD079E47}" type="slidenum">
              <a:rPr lang="en-US" spc="-20" smtClean="0"/>
              <a:t>25</a:t>
            </a:fld>
            <a:endParaRPr lang="en-US" spc="-20" dirty="0"/>
          </a:p>
        </p:txBody>
      </p:sp>
      <p:cxnSp>
        <p:nvCxnSpPr>
          <p:cNvPr id="7" name="Straight Connector 6">
            <a:extLst>
              <a:ext uri="{FF2B5EF4-FFF2-40B4-BE49-F238E27FC236}">
                <a16:creationId xmlns:a16="http://schemas.microsoft.com/office/drawing/2014/main" id="{A25B8C8A-21BA-0440-A897-A5C03DA89B82}"/>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sp>
        <p:nvSpPr>
          <p:cNvPr id="6" name="Date Placeholder 5">
            <a:extLst>
              <a:ext uri="{FF2B5EF4-FFF2-40B4-BE49-F238E27FC236}">
                <a16:creationId xmlns:a16="http://schemas.microsoft.com/office/drawing/2014/main" id="{57878960-A65E-5344-8BE0-7174FA9471D0}"/>
              </a:ext>
            </a:extLst>
          </p:cNvPr>
          <p:cNvSpPr>
            <a:spLocks noGrp="1"/>
          </p:cNvSpPr>
          <p:nvPr>
            <p:ph type="dt" sz="half" idx="6"/>
          </p:nvPr>
        </p:nvSpPr>
        <p:spPr>
          <a:xfrm>
            <a:off x="1681103" y="3235827"/>
            <a:ext cx="1204595" cy="153888"/>
          </a:xfrm>
        </p:spPr>
        <p:txBody>
          <a:bodyPr/>
          <a:lstStyle/>
          <a:p>
            <a:pPr marL="12700">
              <a:lnSpc>
                <a:spcPct val="100000"/>
              </a:lnSpc>
              <a:spcBef>
                <a:spcPts val="190"/>
              </a:spcBef>
            </a:pPr>
            <a:r>
              <a:rPr lang="en-US" sz="1000" spc="0" dirty="0"/>
              <a:t>6/9/19  Containers</a:t>
            </a:r>
            <a:endParaRPr lang="en-US" sz="1000" spc="-5" dirty="0"/>
          </a:p>
        </p:txBody>
      </p:sp>
      <p:pic>
        <p:nvPicPr>
          <p:cNvPr id="8" name="Picture 7">
            <a:extLst>
              <a:ext uri="{FF2B5EF4-FFF2-40B4-BE49-F238E27FC236}">
                <a16:creationId xmlns:a16="http://schemas.microsoft.com/office/drawing/2014/main" id="{DA986D65-B18B-C04E-8680-B26BD17F6E86}"/>
              </a:ext>
            </a:extLst>
          </p:cNvPr>
          <p:cNvPicPr>
            <a:picLocks noChangeAspect="1"/>
          </p:cNvPicPr>
          <p:nvPr/>
        </p:nvPicPr>
        <p:blipFill rotWithShape="1">
          <a:blip r:embed="rId2"/>
          <a:srcRect b="16901"/>
          <a:stretch/>
        </p:blipFill>
        <p:spPr>
          <a:xfrm>
            <a:off x="3793539" y="3200081"/>
            <a:ext cx="762000" cy="225380"/>
          </a:xfrm>
          <a:prstGeom prst="rect">
            <a:avLst/>
          </a:prstGeom>
        </p:spPr>
      </p:pic>
    </p:spTree>
    <p:extLst>
      <p:ext uri="{BB962C8B-B14F-4D97-AF65-F5344CB8AC3E}">
        <p14:creationId xmlns:p14="http://schemas.microsoft.com/office/powerpoint/2010/main" val="30840402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27C5EF52-FF0F-2B47-87C2-4D0E2D727DCC}"/>
              </a:ext>
            </a:extLst>
          </p:cNvPr>
          <p:cNvSpPr>
            <a:spLocks noGrp="1"/>
          </p:cNvSpPr>
          <p:nvPr>
            <p:ph type="sldNum" sz="quarter" idx="7"/>
          </p:nvPr>
        </p:nvSpPr>
        <p:spPr/>
        <p:txBody>
          <a:bodyPr/>
          <a:lstStyle/>
          <a:p>
            <a:pPr marL="25400">
              <a:lnSpc>
                <a:spcPct val="100000"/>
              </a:lnSpc>
              <a:spcBef>
                <a:spcPts val="190"/>
              </a:spcBef>
            </a:pPr>
            <a:fld id="{81D60167-4931-47E6-BA6A-407CBD079E47}" type="slidenum">
              <a:rPr lang="en-US" spc="-20" smtClean="0"/>
              <a:t>26</a:t>
            </a:fld>
            <a:endParaRPr lang="en-US" spc="-20" dirty="0"/>
          </a:p>
        </p:txBody>
      </p:sp>
      <p:cxnSp>
        <p:nvCxnSpPr>
          <p:cNvPr id="16" name="Straight Connector 15">
            <a:extLst>
              <a:ext uri="{FF2B5EF4-FFF2-40B4-BE49-F238E27FC236}">
                <a16:creationId xmlns:a16="http://schemas.microsoft.com/office/drawing/2014/main" id="{60EE5CD0-077A-EA4D-B825-AF6FFA73CFEC}"/>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sp>
        <p:nvSpPr>
          <p:cNvPr id="7" name="Title 1">
            <a:extLst>
              <a:ext uri="{FF2B5EF4-FFF2-40B4-BE49-F238E27FC236}">
                <a16:creationId xmlns:a16="http://schemas.microsoft.com/office/drawing/2014/main" id="{B0963D87-D68F-C04E-AA94-0AEF956B95A4}"/>
              </a:ext>
            </a:extLst>
          </p:cNvPr>
          <p:cNvSpPr>
            <a:spLocks noGrp="1"/>
          </p:cNvSpPr>
          <p:nvPr>
            <p:ph type="title"/>
          </p:nvPr>
        </p:nvSpPr>
        <p:spPr>
          <a:xfrm>
            <a:off x="247650" y="171288"/>
            <a:ext cx="4191000" cy="377026"/>
          </a:xfrm>
          <a:noFill/>
        </p:spPr>
        <p:txBody>
          <a:bodyPr/>
          <a:lstStyle/>
          <a:p>
            <a:r>
              <a:rPr lang="en-US" dirty="0"/>
              <a:t>Running containers on GPUs</a:t>
            </a:r>
          </a:p>
        </p:txBody>
      </p:sp>
      <p:sp>
        <p:nvSpPr>
          <p:cNvPr id="6" name="Date Placeholder 5">
            <a:extLst>
              <a:ext uri="{FF2B5EF4-FFF2-40B4-BE49-F238E27FC236}">
                <a16:creationId xmlns:a16="http://schemas.microsoft.com/office/drawing/2014/main" id="{35B6294D-6E29-8643-8447-510E0821A43A}"/>
              </a:ext>
            </a:extLst>
          </p:cNvPr>
          <p:cNvSpPr>
            <a:spLocks noGrp="1"/>
          </p:cNvSpPr>
          <p:nvPr>
            <p:ph type="dt" sz="half" idx="6"/>
          </p:nvPr>
        </p:nvSpPr>
        <p:spPr>
          <a:xfrm>
            <a:off x="1681103" y="3235827"/>
            <a:ext cx="1204595" cy="153888"/>
          </a:xfrm>
        </p:spPr>
        <p:txBody>
          <a:bodyPr/>
          <a:lstStyle/>
          <a:p>
            <a:pPr marL="12700">
              <a:lnSpc>
                <a:spcPct val="100000"/>
              </a:lnSpc>
              <a:spcBef>
                <a:spcPts val="190"/>
              </a:spcBef>
            </a:pPr>
            <a:r>
              <a:rPr lang="en-US" sz="1000" spc="0" dirty="0"/>
              <a:t>6/9/19  Containers</a:t>
            </a:r>
            <a:endParaRPr lang="en-US" sz="1000" spc="-5" dirty="0"/>
          </a:p>
        </p:txBody>
      </p:sp>
      <p:pic>
        <p:nvPicPr>
          <p:cNvPr id="8" name="Picture 7">
            <a:extLst>
              <a:ext uri="{FF2B5EF4-FFF2-40B4-BE49-F238E27FC236}">
                <a16:creationId xmlns:a16="http://schemas.microsoft.com/office/drawing/2014/main" id="{3F73F879-5B91-0842-8ED4-4DFC348358E7}"/>
              </a:ext>
            </a:extLst>
          </p:cNvPr>
          <p:cNvPicPr>
            <a:picLocks noChangeAspect="1"/>
          </p:cNvPicPr>
          <p:nvPr/>
        </p:nvPicPr>
        <p:blipFill rotWithShape="1">
          <a:blip r:embed="rId2"/>
          <a:srcRect b="16901"/>
          <a:stretch/>
        </p:blipFill>
        <p:spPr>
          <a:xfrm>
            <a:off x="3793539" y="3200081"/>
            <a:ext cx="762000" cy="225380"/>
          </a:xfrm>
          <a:prstGeom prst="rect">
            <a:avLst/>
          </a:prstGeom>
        </p:spPr>
      </p:pic>
      <p:sp>
        <p:nvSpPr>
          <p:cNvPr id="2" name="TextBox 1">
            <a:extLst>
              <a:ext uri="{FF2B5EF4-FFF2-40B4-BE49-F238E27FC236}">
                <a16:creationId xmlns:a16="http://schemas.microsoft.com/office/drawing/2014/main" id="{0F610F00-CD5A-2D41-B660-74A5E8D58162}"/>
              </a:ext>
            </a:extLst>
          </p:cNvPr>
          <p:cNvSpPr txBox="1"/>
          <p:nvPr/>
        </p:nvSpPr>
        <p:spPr>
          <a:xfrm>
            <a:off x="159420" y="645073"/>
            <a:ext cx="4279230" cy="2431435"/>
          </a:xfrm>
          <a:prstGeom prst="rect">
            <a:avLst/>
          </a:prstGeom>
          <a:noFill/>
        </p:spPr>
        <p:txBody>
          <a:bodyPr wrap="square" rtlCol="0">
            <a:spAutoFit/>
          </a:bodyPr>
          <a:lstStyle/>
          <a:p>
            <a:r>
              <a:rPr lang="en-US" sz="800" dirty="0"/>
              <a:t>Syntax (after loading Singularity on a </a:t>
            </a:r>
            <a:r>
              <a:rPr lang="en-US" sz="800" dirty="0" err="1"/>
              <a:t>gpu</a:t>
            </a:r>
            <a:r>
              <a:rPr lang="en-US" sz="800" dirty="0"/>
              <a:t> node): </a:t>
            </a:r>
          </a:p>
          <a:p>
            <a:r>
              <a:rPr lang="en-US" sz="800" dirty="0">
                <a:solidFill>
                  <a:srgbClr val="FF0000"/>
                </a:solidFill>
                <a:latin typeface="Courier New" panose="02070309020205020404" pitchFamily="49" charset="0"/>
                <a:cs typeface="Courier New" panose="02070309020205020404" pitchFamily="49" charset="0"/>
              </a:rPr>
              <a:t>singularity exec --</a:t>
            </a:r>
            <a:r>
              <a:rPr lang="en-US" sz="800" dirty="0" err="1">
                <a:solidFill>
                  <a:srgbClr val="FF0000"/>
                </a:solidFill>
                <a:latin typeface="Courier New" panose="02070309020205020404" pitchFamily="49" charset="0"/>
                <a:cs typeface="Courier New" panose="02070309020205020404" pitchFamily="49" charset="0"/>
              </a:rPr>
              <a:t>nv</a:t>
            </a:r>
            <a:r>
              <a:rPr lang="en-US" sz="800" dirty="0">
                <a:solidFill>
                  <a:srgbClr val="FF0000"/>
                </a:solidFill>
                <a:latin typeface="Courier New" panose="02070309020205020404" pitchFamily="49" charset="0"/>
                <a:cs typeface="Courier New" panose="02070309020205020404" pitchFamily="49" charset="0"/>
              </a:rPr>
              <a:t> docker://</a:t>
            </a:r>
            <a:r>
              <a:rPr lang="en-US" sz="800" dirty="0" err="1">
                <a:solidFill>
                  <a:srgbClr val="FF0000"/>
                </a:solidFill>
                <a:latin typeface="Courier New" panose="02070309020205020404" pitchFamily="49" charset="0"/>
                <a:cs typeface="Courier New" panose="02070309020205020404" pitchFamily="49" charset="0"/>
              </a:rPr>
              <a:t>tensorflow</a:t>
            </a:r>
            <a:r>
              <a:rPr lang="en-US" sz="800" dirty="0">
                <a:solidFill>
                  <a:srgbClr val="FF0000"/>
                </a:solidFill>
                <a:latin typeface="Courier New" panose="02070309020205020404" pitchFamily="49" charset="0"/>
                <a:cs typeface="Courier New" panose="02070309020205020404" pitchFamily="49" charset="0"/>
              </a:rPr>
              <a:t>/</a:t>
            </a:r>
            <a:r>
              <a:rPr lang="en-US" sz="800" dirty="0" err="1">
                <a:solidFill>
                  <a:srgbClr val="FF0000"/>
                </a:solidFill>
                <a:latin typeface="Courier New" panose="02070309020205020404" pitchFamily="49" charset="0"/>
                <a:cs typeface="Courier New" panose="02070309020205020404" pitchFamily="49" charset="0"/>
              </a:rPr>
              <a:t>tensorflow:latest-gpu</a:t>
            </a:r>
            <a:r>
              <a:rPr lang="en-US" sz="800" dirty="0">
                <a:solidFill>
                  <a:srgbClr val="FF0000"/>
                </a:solidFill>
                <a:latin typeface="Courier New" panose="02070309020205020404" pitchFamily="49" charset="0"/>
                <a:cs typeface="Courier New" panose="02070309020205020404" pitchFamily="49" charset="0"/>
              </a:rPr>
              <a:t> python </a:t>
            </a:r>
            <a:r>
              <a:rPr lang="en-US" sz="800" dirty="0" err="1">
                <a:solidFill>
                  <a:srgbClr val="FF0000"/>
                </a:solidFill>
                <a:latin typeface="Courier New" panose="02070309020205020404" pitchFamily="49" charset="0"/>
                <a:cs typeface="Courier New" panose="02070309020205020404" pitchFamily="49" charset="0"/>
              </a:rPr>
              <a:t>mytensorflow_script.py</a:t>
            </a:r>
            <a:r>
              <a:rPr lang="en-US" sz="800" dirty="0">
                <a:solidFill>
                  <a:srgbClr val="FF0000"/>
                </a:solidFill>
                <a:latin typeface="Courier New" panose="02070309020205020404" pitchFamily="49" charset="0"/>
                <a:cs typeface="Courier New" panose="02070309020205020404" pitchFamily="49" charset="0"/>
              </a:rPr>
              <a:t> </a:t>
            </a:r>
          </a:p>
          <a:p>
            <a:endParaRPr lang="en-US" sz="800" dirty="0">
              <a:latin typeface="Helvetica Neue" panose="02000503000000020004" pitchFamily="2" charset="0"/>
              <a:ea typeface="Helvetica Neue" panose="02000503000000020004" pitchFamily="2" charset="0"/>
              <a:cs typeface="Helvetica Neue" panose="02000503000000020004" pitchFamily="2" charset="0"/>
            </a:endParaRPr>
          </a:p>
          <a:p>
            <a:r>
              <a:rPr lang="en-US" sz="800" dirty="0">
                <a:latin typeface="Helvetica Neue" panose="02000503000000020004" pitchFamily="2" charset="0"/>
                <a:ea typeface="Helvetica Neue" panose="02000503000000020004" pitchFamily="2" charset="0"/>
                <a:cs typeface="Helvetica Neue" panose="02000503000000020004" pitchFamily="2" charset="0"/>
              </a:rPr>
              <a:t>With the </a:t>
            </a:r>
            <a:r>
              <a:rPr lang="en-US" sz="800" b="1" i="1" dirty="0">
                <a:latin typeface="Helvetica Neue" panose="02000503000000020004" pitchFamily="2" charset="0"/>
                <a:ea typeface="Helvetica Neue" panose="02000503000000020004" pitchFamily="2" charset="0"/>
                <a:cs typeface="Helvetica Neue" panose="02000503000000020004" pitchFamily="2" charset="0"/>
              </a:rPr>
              <a:t>--</a:t>
            </a:r>
            <a:r>
              <a:rPr lang="en-US" sz="800" b="1" i="1" dirty="0" err="1">
                <a:latin typeface="Helvetica Neue" panose="02000503000000020004" pitchFamily="2" charset="0"/>
                <a:ea typeface="Helvetica Neue" panose="02000503000000020004" pitchFamily="2" charset="0"/>
                <a:cs typeface="Helvetica Neue" panose="02000503000000020004" pitchFamily="2" charset="0"/>
              </a:rPr>
              <a:t>nv</a:t>
            </a:r>
            <a:r>
              <a:rPr lang="en-US" sz="800" dirty="0">
                <a:latin typeface="Helvetica Neue" panose="02000503000000020004" pitchFamily="2" charset="0"/>
                <a:ea typeface="Helvetica Neue" panose="02000503000000020004" pitchFamily="2" charset="0"/>
                <a:cs typeface="Helvetica Neue" panose="02000503000000020004" pitchFamily="2" charset="0"/>
              </a:rPr>
              <a:t> option the driver libraries do not have to be installed in the container. Instead, they are located on the host system (e.g., Teton) and then bind mounted into the container at runtime. This means you can run your container on a host with one version of the NVIDIA driver, and then move the same container to another host with a different version of the NVIDIA driver and both will work. (Assuming the CUDA version installed in your container is compatible with both drivers.)</a:t>
            </a:r>
          </a:p>
          <a:p>
            <a:endParaRPr lang="en-US" sz="800" dirty="0">
              <a:latin typeface="Helvetica Neue" panose="02000503000000020004" pitchFamily="2" charset="0"/>
              <a:ea typeface="Helvetica Neue" panose="02000503000000020004" pitchFamily="2" charset="0"/>
              <a:cs typeface="Helvetica Neue" panose="02000503000000020004" pitchFamily="2" charset="0"/>
            </a:endParaRPr>
          </a:p>
          <a:p>
            <a:r>
              <a:rPr lang="en-US" sz="800" dirty="0">
                <a:latin typeface="Helvetica Neue" panose="02000503000000020004" pitchFamily="2" charset="0"/>
                <a:ea typeface="Helvetica Neue" panose="02000503000000020004" pitchFamily="2" charset="0"/>
                <a:cs typeface="Helvetica Neue" panose="02000503000000020004" pitchFamily="2" charset="0"/>
              </a:rPr>
              <a:t>The NVIDIA Driver version on a GPU node can be queried (when on that node) with the command </a:t>
            </a:r>
            <a:r>
              <a:rPr lang="en-US" sz="800" b="1" dirty="0" err="1">
                <a:solidFill>
                  <a:schemeClr val="accent1"/>
                </a:solidFill>
                <a:latin typeface="Courier New" panose="02070309020205020404" pitchFamily="49" charset="0"/>
                <a:ea typeface="Helvetica Neue" panose="02000503000000020004" pitchFamily="2" charset="0"/>
                <a:cs typeface="Courier New" panose="02070309020205020404" pitchFamily="49" charset="0"/>
              </a:rPr>
              <a:t>nvidia-smi</a:t>
            </a:r>
            <a:r>
              <a:rPr lang="en-US" sz="800" b="1" dirty="0">
                <a:solidFill>
                  <a:schemeClr val="accent1"/>
                </a:solidFill>
                <a:latin typeface="Courier New" panose="02070309020205020404" pitchFamily="49" charset="0"/>
                <a:ea typeface="Helvetica Neue" panose="02000503000000020004" pitchFamily="2" charset="0"/>
                <a:cs typeface="Courier New" panose="02070309020205020404" pitchFamily="49" charset="0"/>
              </a:rPr>
              <a:t>.</a:t>
            </a:r>
            <a:r>
              <a:rPr lang="en-US" sz="800" dirty="0">
                <a:latin typeface="Helvetica Neue" panose="02000503000000020004" pitchFamily="2" charset="0"/>
                <a:ea typeface="Helvetica Neue" panose="02000503000000020004" pitchFamily="2" charset="0"/>
                <a:cs typeface="Helvetica Neue" panose="02000503000000020004" pitchFamily="2" charset="0"/>
              </a:rPr>
              <a:t> See</a:t>
            </a:r>
            <a:r>
              <a:rPr lang="en-US" sz="800" b="1" dirty="0">
                <a:solidFill>
                  <a:schemeClr val="accent1"/>
                </a:solidFill>
                <a:latin typeface="Courier New" panose="02070309020205020404" pitchFamily="49" charset="0"/>
                <a:ea typeface="Helvetica Neue" panose="02000503000000020004" pitchFamily="2" charset="0"/>
                <a:cs typeface="Courier New" panose="02070309020205020404" pitchFamily="49" charset="0"/>
              </a:rPr>
              <a:t> </a:t>
            </a:r>
            <a:r>
              <a:rPr lang="en-US" sz="800" i="1" dirty="0">
                <a:latin typeface="Helvetica Neue" panose="02000503000000020004" pitchFamily="2" charset="0"/>
                <a:ea typeface="Helvetica Neue" panose="02000503000000020004" pitchFamily="2" charset="0"/>
                <a:cs typeface="Helvetica Neue" panose="02000503000000020004" pitchFamily="2" charset="0"/>
                <a:hlinkClick r:id="rId3"/>
              </a:rPr>
              <a:t>https://docs.nvidia.com/deploy/cuda-compatibility/</a:t>
            </a:r>
            <a:r>
              <a:rPr lang="en-US" sz="800" i="1" dirty="0">
                <a:latin typeface="Helvetica Neue" panose="02000503000000020004" pitchFamily="2" charset="0"/>
                <a:ea typeface="Helvetica Neue" panose="02000503000000020004" pitchFamily="2" charset="0"/>
                <a:cs typeface="Helvetica Neue" panose="02000503000000020004" pitchFamily="2" charset="0"/>
              </a:rPr>
              <a:t> </a:t>
            </a:r>
          </a:p>
          <a:p>
            <a:endParaRPr lang="en-US" sz="800" dirty="0">
              <a:latin typeface="Helvetica Neue" panose="02000503000000020004" pitchFamily="2" charset="0"/>
              <a:ea typeface="Helvetica Neue" panose="02000503000000020004" pitchFamily="2" charset="0"/>
              <a:cs typeface="Helvetica Neue" panose="02000503000000020004" pitchFamily="2" charset="0"/>
            </a:endParaRPr>
          </a:p>
          <a:p>
            <a:r>
              <a:rPr lang="en-US" sz="800" dirty="0">
                <a:latin typeface="Helvetica Neue" panose="02000503000000020004" pitchFamily="2" charset="0"/>
                <a:ea typeface="Helvetica Neue" panose="02000503000000020004" pitchFamily="2" charset="0"/>
                <a:cs typeface="Helvetica Neue" panose="02000503000000020004" pitchFamily="2" charset="0"/>
              </a:rPr>
              <a:t>You can build a container by bootstrapping a base NVIDIA CUDA image (with a compatible CUDA version) from: </a:t>
            </a:r>
            <a:r>
              <a:rPr lang="en-US" sz="800" i="1" dirty="0">
                <a:latin typeface="Helvetica Neue" panose="02000503000000020004" pitchFamily="2" charset="0"/>
                <a:ea typeface="Helvetica Neue" panose="02000503000000020004" pitchFamily="2" charset="0"/>
                <a:cs typeface="Helvetica Neue" panose="02000503000000020004" pitchFamily="2" charset="0"/>
                <a:hlinkClick r:id="rId4"/>
              </a:rPr>
              <a:t>https://hub.docker.com/r/nvidia/cuda/</a:t>
            </a:r>
            <a:endParaRPr lang="en-US" sz="800" i="1" dirty="0">
              <a:latin typeface="Helvetica Neue" panose="02000503000000020004" pitchFamily="2" charset="0"/>
              <a:ea typeface="Helvetica Neue" panose="02000503000000020004" pitchFamily="2" charset="0"/>
              <a:cs typeface="Helvetica Neue" panose="02000503000000020004" pitchFamily="2" charset="0"/>
            </a:endParaRPr>
          </a:p>
          <a:p>
            <a:endParaRPr lang="en-US" sz="800" dirty="0">
              <a:latin typeface="Helvetica Neue" panose="02000503000000020004" pitchFamily="2" charset="0"/>
              <a:ea typeface="Helvetica Neue" panose="02000503000000020004" pitchFamily="2" charset="0"/>
              <a:cs typeface="Helvetica Neue" panose="02000503000000020004" pitchFamily="2" charset="0"/>
            </a:endParaRPr>
          </a:p>
          <a:p>
            <a:r>
              <a:rPr lang="en-US" sz="800" dirty="0">
                <a:latin typeface="Helvetica Neue" panose="02000503000000020004" pitchFamily="2" charset="0"/>
                <a:ea typeface="Helvetica Neue" panose="02000503000000020004" pitchFamily="2" charset="0"/>
                <a:cs typeface="Helvetica Neue" panose="02000503000000020004" pitchFamily="2" charset="0"/>
              </a:rPr>
              <a:t>NVIDIA has a tool for building </a:t>
            </a:r>
            <a:r>
              <a:rPr lang="en-US" sz="800" dirty="0" err="1">
                <a:latin typeface="Helvetica Neue" panose="02000503000000020004" pitchFamily="2" charset="0"/>
                <a:ea typeface="Helvetica Neue" panose="02000503000000020004" pitchFamily="2" charset="0"/>
                <a:cs typeface="Helvetica Neue" panose="02000503000000020004" pitchFamily="2" charset="0"/>
              </a:rPr>
              <a:t>gpu</a:t>
            </a:r>
            <a:r>
              <a:rPr lang="en-US" sz="800" dirty="0">
                <a:latin typeface="Helvetica Neue" panose="02000503000000020004" pitchFamily="2" charset="0"/>
                <a:ea typeface="Helvetica Neue" panose="02000503000000020004" pitchFamily="2" charset="0"/>
                <a:cs typeface="Helvetica Neue" panose="02000503000000020004" pitchFamily="2" charset="0"/>
              </a:rPr>
              <a:t>-enabled containers for both Singularity and Docker. See: </a:t>
            </a:r>
            <a:r>
              <a:rPr lang="en-US" sz="800" i="1" dirty="0">
                <a:latin typeface="Helvetica Neue" panose="02000503000000020004" pitchFamily="2" charset="0"/>
                <a:ea typeface="Helvetica Neue" panose="02000503000000020004" pitchFamily="2" charset="0"/>
                <a:cs typeface="Helvetica Neue" panose="02000503000000020004" pitchFamily="2" charset="0"/>
              </a:rPr>
              <a:t>https://</a:t>
            </a:r>
            <a:r>
              <a:rPr lang="en-US" sz="800" i="1" dirty="0" err="1">
                <a:latin typeface="Helvetica Neue" panose="02000503000000020004" pitchFamily="2" charset="0"/>
                <a:ea typeface="Helvetica Neue" panose="02000503000000020004" pitchFamily="2" charset="0"/>
                <a:cs typeface="Helvetica Neue" panose="02000503000000020004" pitchFamily="2" charset="0"/>
              </a:rPr>
              <a:t>github.com</a:t>
            </a:r>
            <a:r>
              <a:rPr lang="en-US" sz="800" i="1" dirty="0">
                <a:latin typeface="Helvetica Neue" panose="02000503000000020004" pitchFamily="2" charset="0"/>
                <a:ea typeface="Helvetica Neue" panose="02000503000000020004" pitchFamily="2" charset="0"/>
                <a:cs typeface="Helvetica Neue" panose="02000503000000020004" pitchFamily="2" charset="0"/>
              </a:rPr>
              <a:t>/NVIDIA/</a:t>
            </a:r>
            <a:r>
              <a:rPr lang="en-US" sz="800" i="1" dirty="0" err="1">
                <a:latin typeface="Helvetica Neue" panose="02000503000000020004" pitchFamily="2" charset="0"/>
                <a:ea typeface="Helvetica Neue" panose="02000503000000020004" pitchFamily="2" charset="0"/>
                <a:cs typeface="Helvetica Neue" panose="02000503000000020004" pitchFamily="2" charset="0"/>
              </a:rPr>
              <a:t>hpc</a:t>
            </a:r>
            <a:r>
              <a:rPr lang="en-US" sz="800" i="1" dirty="0">
                <a:latin typeface="Helvetica Neue" panose="02000503000000020004" pitchFamily="2" charset="0"/>
                <a:ea typeface="Helvetica Neue" panose="02000503000000020004" pitchFamily="2" charset="0"/>
                <a:cs typeface="Helvetica Neue" panose="02000503000000020004" pitchFamily="2" charset="0"/>
              </a:rPr>
              <a:t>-container-maker</a:t>
            </a:r>
          </a:p>
        </p:txBody>
      </p:sp>
    </p:spTree>
    <p:extLst>
      <p:ext uri="{BB962C8B-B14F-4D97-AF65-F5344CB8AC3E}">
        <p14:creationId xmlns:p14="http://schemas.microsoft.com/office/powerpoint/2010/main" val="2717515833"/>
      </p:ext>
    </p:extLst>
  </p:cSld>
  <p:clrMapOvr>
    <a:masterClrMapping/>
  </p:clrMapOvr>
  <p:transition>
    <p:cut/>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27C5EF52-FF0F-2B47-87C2-4D0E2D727DCC}"/>
              </a:ext>
            </a:extLst>
          </p:cNvPr>
          <p:cNvSpPr>
            <a:spLocks noGrp="1"/>
          </p:cNvSpPr>
          <p:nvPr>
            <p:ph type="sldNum" sz="quarter" idx="7"/>
          </p:nvPr>
        </p:nvSpPr>
        <p:spPr/>
        <p:txBody>
          <a:bodyPr/>
          <a:lstStyle/>
          <a:p>
            <a:pPr marL="25400">
              <a:lnSpc>
                <a:spcPct val="100000"/>
              </a:lnSpc>
              <a:spcBef>
                <a:spcPts val="190"/>
              </a:spcBef>
            </a:pPr>
            <a:fld id="{81D60167-4931-47E6-BA6A-407CBD079E47}" type="slidenum">
              <a:rPr lang="en-US" spc="-20" smtClean="0"/>
              <a:t>27</a:t>
            </a:fld>
            <a:endParaRPr lang="en-US" spc="-20" dirty="0"/>
          </a:p>
        </p:txBody>
      </p:sp>
      <p:cxnSp>
        <p:nvCxnSpPr>
          <p:cNvPr id="16" name="Straight Connector 15">
            <a:extLst>
              <a:ext uri="{FF2B5EF4-FFF2-40B4-BE49-F238E27FC236}">
                <a16:creationId xmlns:a16="http://schemas.microsoft.com/office/drawing/2014/main" id="{60EE5CD0-077A-EA4D-B825-AF6FFA73CFEC}"/>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sp>
        <p:nvSpPr>
          <p:cNvPr id="7" name="Title 1">
            <a:extLst>
              <a:ext uri="{FF2B5EF4-FFF2-40B4-BE49-F238E27FC236}">
                <a16:creationId xmlns:a16="http://schemas.microsoft.com/office/drawing/2014/main" id="{B0963D87-D68F-C04E-AA94-0AEF956B95A4}"/>
              </a:ext>
            </a:extLst>
          </p:cNvPr>
          <p:cNvSpPr>
            <a:spLocks noGrp="1"/>
          </p:cNvSpPr>
          <p:nvPr>
            <p:ph type="title"/>
          </p:nvPr>
        </p:nvSpPr>
        <p:spPr>
          <a:xfrm>
            <a:off x="247650" y="663575"/>
            <a:ext cx="4114800" cy="615553"/>
          </a:xfrm>
        </p:spPr>
        <p:txBody>
          <a:bodyPr/>
          <a:lstStyle/>
          <a:p>
            <a:r>
              <a:rPr lang="en-US" sz="4000" dirty="0">
                <a:solidFill>
                  <a:srgbClr val="0070C0"/>
                </a:solidFill>
              </a:rPr>
              <a:t>/\/\/  BREAK  /\/\/</a:t>
            </a:r>
          </a:p>
        </p:txBody>
      </p:sp>
      <p:sp>
        <p:nvSpPr>
          <p:cNvPr id="6" name="Date Placeholder 5">
            <a:extLst>
              <a:ext uri="{FF2B5EF4-FFF2-40B4-BE49-F238E27FC236}">
                <a16:creationId xmlns:a16="http://schemas.microsoft.com/office/drawing/2014/main" id="{35B6294D-6E29-8643-8447-510E0821A43A}"/>
              </a:ext>
            </a:extLst>
          </p:cNvPr>
          <p:cNvSpPr>
            <a:spLocks noGrp="1"/>
          </p:cNvSpPr>
          <p:nvPr>
            <p:ph type="dt" sz="half" idx="6"/>
          </p:nvPr>
        </p:nvSpPr>
        <p:spPr>
          <a:xfrm>
            <a:off x="1681103" y="3235827"/>
            <a:ext cx="1204595" cy="153888"/>
          </a:xfrm>
        </p:spPr>
        <p:txBody>
          <a:bodyPr/>
          <a:lstStyle/>
          <a:p>
            <a:pPr marL="12700">
              <a:lnSpc>
                <a:spcPct val="100000"/>
              </a:lnSpc>
              <a:spcBef>
                <a:spcPts val="190"/>
              </a:spcBef>
            </a:pPr>
            <a:r>
              <a:rPr lang="en-US" sz="1000" spc="0" dirty="0"/>
              <a:t>6/9/19  Containers</a:t>
            </a:r>
            <a:endParaRPr lang="en-US" sz="1000" spc="-5" dirty="0"/>
          </a:p>
        </p:txBody>
      </p:sp>
      <p:pic>
        <p:nvPicPr>
          <p:cNvPr id="8" name="Picture 7">
            <a:extLst>
              <a:ext uri="{FF2B5EF4-FFF2-40B4-BE49-F238E27FC236}">
                <a16:creationId xmlns:a16="http://schemas.microsoft.com/office/drawing/2014/main" id="{3F73F879-5B91-0842-8ED4-4DFC348358E7}"/>
              </a:ext>
            </a:extLst>
          </p:cNvPr>
          <p:cNvPicPr>
            <a:picLocks noChangeAspect="1"/>
          </p:cNvPicPr>
          <p:nvPr/>
        </p:nvPicPr>
        <p:blipFill rotWithShape="1">
          <a:blip r:embed="rId2"/>
          <a:srcRect b="16901"/>
          <a:stretch/>
        </p:blipFill>
        <p:spPr>
          <a:xfrm>
            <a:off x="3793539" y="3200081"/>
            <a:ext cx="762000" cy="225380"/>
          </a:xfrm>
          <a:prstGeom prst="rect">
            <a:avLst/>
          </a:prstGeom>
        </p:spPr>
      </p:pic>
      <p:sp>
        <p:nvSpPr>
          <p:cNvPr id="2" name="TextBox 1">
            <a:extLst>
              <a:ext uri="{FF2B5EF4-FFF2-40B4-BE49-F238E27FC236}">
                <a16:creationId xmlns:a16="http://schemas.microsoft.com/office/drawing/2014/main" id="{53A86673-14AB-A74B-90E7-786F900AC3E2}"/>
              </a:ext>
            </a:extLst>
          </p:cNvPr>
          <p:cNvSpPr txBox="1"/>
          <p:nvPr/>
        </p:nvSpPr>
        <p:spPr>
          <a:xfrm>
            <a:off x="189727" y="1795311"/>
            <a:ext cx="4230645" cy="861774"/>
          </a:xfrm>
          <a:prstGeom prst="rect">
            <a:avLst/>
          </a:prstGeom>
          <a:noFill/>
        </p:spPr>
        <p:txBody>
          <a:bodyPr wrap="none" rtlCol="0">
            <a:spAutoFit/>
          </a:bodyPr>
          <a:lstStyle/>
          <a:p>
            <a:r>
              <a:rPr lang="en-US" sz="1000" dirty="0">
                <a:solidFill>
                  <a:schemeClr val="accent2">
                    <a:lumMod val="75000"/>
                  </a:schemeClr>
                </a:solidFill>
              </a:rPr>
              <a:t>Task for next session: Create a </a:t>
            </a:r>
            <a:r>
              <a:rPr lang="en-US" sz="1000" dirty="0" err="1">
                <a:solidFill>
                  <a:schemeClr val="accent2">
                    <a:lumMod val="75000"/>
                  </a:schemeClr>
                </a:solidFill>
              </a:rPr>
              <a:t>github</a:t>
            </a:r>
            <a:r>
              <a:rPr lang="en-US" sz="1000" dirty="0">
                <a:solidFill>
                  <a:schemeClr val="accent2">
                    <a:lumMod val="75000"/>
                  </a:schemeClr>
                </a:solidFill>
              </a:rPr>
              <a:t> a account if you don't already have one.</a:t>
            </a:r>
          </a:p>
          <a:p>
            <a:endParaRPr lang="en-US" sz="1000" dirty="0">
              <a:solidFill>
                <a:schemeClr val="accent2">
                  <a:lumMod val="75000"/>
                </a:schemeClr>
              </a:solidFill>
            </a:endParaRPr>
          </a:p>
          <a:p>
            <a:r>
              <a:rPr lang="en-US" sz="1000" dirty="0">
                <a:solidFill>
                  <a:schemeClr val="accent2">
                    <a:lumMod val="75000"/>
                  </a:schemeClr>
                </a:solidFill>
                <a:hlinkClick r:id="rId3"/>
              </a:rPr>
              <a:t>https://github.com/join</a:t>
            </a:r>
            <a:endParaRPr lang="en-US" sz="1000" dirty="0">
              <a:solidFill>
                <a:schemeClr val="accent2">
                  <a:lumMod val="75000"/>
                </a:schemeClr>
              </a:solidFill>
            </a:endParaRPr>
          </a:p>
          <a:p>
            <a:endParaRPr lang="en-US" sz="1000" dirty="0">
              <a:solidFill>
                <a:schemeClr val="accent2">
                  <a:lumMod val="75000"/>
                </a:schemeClr>
              </a:solidFill>
            </a:endParaRPr>
          </a:p>
          <a:p>
            <a:r>
              <a:rPr lang="en-US" sz="1000" dirty="0">
                <a:solidFill>
                  <a:schemeClr val="accent2">
                    <a:lumMod val="75000"/>
                  </a:schemeClr>
                </a:solidFill>
              </a:rPr>
              <a:t>{Remember your username and password!}</a:t>
            </a:r>
          </a:p>
        </p:txBody>
      </p:sp>
    </p:spTree>
    <p:extLst>
      <p:ext uri="{BB962C8B-B14F-4D97-AF65-F5344CB8AC3E}">
        <p14:creationId xmlns:p14="http://schemas.microsoft.com/office/powerpoint/2010/main" val="2928915240"/>
      </p:ext>
    </p:extLst>
  </p:cSld>
  <p:clrMapOvr>
    <a:masterClrMapping/>
  </p:clrMapOvr>
  <p:transition>
    <p:cut/>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27C5EF52-FF0F-2B47-87C2-4D0E2D727DCC}"/>
              </a:ext>
            </a:extLst>
          </p:cNvPr>
          <p:cNvSpPr>
            <a:spLocks noGrp="1"/>
          </p:cNvSpPr>
          <p:nvPr>
            <p:ph type="sldNum" sz="quarter" idx="7"/>
          </p:nvPr>
        </p:nvSpPr>
        <p:spPr/>
        <p:txBody>
          <a:bodyPr/>
          <a:lstStyle/>
          <a:p>
            <a:pPr marL="25400">
              <a:lnSpc>
                <a:spcPct val="100000"/>
              </a:lnSpc>
              <a:spcBef>
                <a:spcPts val="190"/>
              </a:spcBef>
            </a:pPr>
            <a:fld id="{81D60167-4931-47E6-BA6A-407CBD079E47}" type="slidenum">
              <a:rPr lang="en-US" spc="-20" smtClean="0"/>
              <a:t>28</a:t>
            </a:fld>
            <a:endParaRPr lang="en-US" spc="-20" dirty="0"/>
          </a:p>
        </p:txBody>
      </p:sp>
      <p:sp>
        <p:nvSpPr>
          <p:cNvPr id="7" name="Title 1">
            <a:extLst>
              <a:ext uri="{FF2B5EF4-FFF2-40B4-BE49-F238E27FC236}">
                <a16:creationId xmlns:a16="http://schemas.microsoft.com/office/drawing/2014/main" id="{B0963D87-D68F-C04E-AA94-0AEF956B95A4}"/>
              </a:ext>
            </a:extLst>
          </p:cNvPr>
          <p:cNvSpPr>
            <a:spLocks noGrp="1"/>
          </p:cNvSpPr>
          <p:nvPr>
            <p:ph type="title"/>
          </p:nvPr>
        </p:nvSpPr>
        <p:spPr>
          <a:xfrm>
            <a:off x="247650" y="171288"/>
            <a:ext cx="3962400" cy="377026"/>
          </a:xfrm>
        </p:spPr>
        <p:txBody>
          <a:bodyPr/>
          <a:lstStyle/>
          <a:p>
            <a:r>
              <a:rPr lang="en-US" dirty="0"/>
              <a:t>Review</a:t>
            </a:r>
          </a:p>
        </p:txBody>
      </p:sp>
      <p:sp>
        <p:nvSpPr>
          <p:cNvPr id="11" name="Rectangle 10">
            <a:extLst>
              <a:ext uri="{FF2B5EF4-FFF2-40B4-BE49-F238E27FC236}">
                <a16:creationId xmlns:a16="http://schemas.microsoft.com/office/drawing/2014/main" id="{2834298F-0236-8648-B203-29F314A85968}"/>
              </a:ext>
            </a:extLst>
          </p:cNvPr>
          <p:cNvSpPr/>
          <p:nvPr/>
        </p:nvSpPr>
        <p:spPr>
          <a:xfrm>
            <a:off x="162884" y="596855"/>
            <a:ext cx="4213507" cy="2739211"/>
          </a:xfrm>
          <a:prstGeom prst="rect">
            <a:avLst/>
          </a:prstGeom>
        </p:spPr>
        <p:txBody>
          <a:bodyPr wrap="square">
            <a:spAutoFit/>
          </a:bodyPr>
          <a:lstStyle/>
          <a:p>
            <a:r>
              <a:rPr lang="en-US" sz="1000" dirty="0">
                <a:solidFill>
                  <a:srgbClr val="000000"/>
                </a:solidFill>
                <a:latin typeface="Helvetica Neue" panose="02000503000000020004" pitchFamily="2" charset="0"/>
              </a:rPr>
              <a:t>On </a:t>
            </a:r>
            <a:r>
              <a:rPr lang="en-US" sz="1000" b="1" i="1" dirty="0">
                <a:solidFill>
                  <a:srgbClr val="000000"/>
                </a:solidFill>
                <a:latin typeface="Helvetica Neue" panose="02000503000000020004" pitchFamily="2" charset="0"/>
              </a:rPr>
              <a:t>any system </a:t>
            </a:r>
            <a:r>
              <a:rPr lang="en-US" sz="1000" dirty="0">
                <a:solidFill>
                  <a:srgbClr val="000000"/>
                </a:solidFill>
                <a:latin typeface="Helvetica Neue" panose="02000503000000020004" pitchFamily="2" charset="0"/>
              </a:rPr>
              <a:t>with Singularity, even without administrative privilege, you can retrieve and use containers:</a:t>
            </a:r>
          </a:p>
          <a:p>
            <a:endParaRPr lang="en-US" sz="600" dirty="0">
              <a:solidFill>
                <a:srgbClr val="000000"/>
              </a:solidFill>
              <a:latin typeface="Helvetica Neue" panose="02000503000000020004" pitchFamily="2" charset="0"/>
            </a:endParaRPr>
          </a:p>
          <a:p>
            <a:pPr marL="171450" indent="-171450">
              <a:buFont typeface="Arial" panose="020B0604020202020204" pitchFamily="34" charset="0"/>
              <a:buChar char="•"/>
            </a:pPr>
            <a:r>
              <a:rPr lang="en-US" sz="1000" dirty="0">
                <a:solidFill>
                  <a:srgbClr val="000000"/>
                </a:solidFill>
                <a:latin typeface="Helvetica Neue" panose="02000503000000020004" pitchFamily="2" charset="0"/>
              </a:rPr>
              <a:t> Download a container from Singularity Hub or Docker Hub </a:t>
            </a:r>
          </a:p>
          <a:p>
            <a:pPr marL="628650" lvl="1" indent="-171450">
              <a:buFont typeface="Arial" panose="020B0604020202020204" pitchFamily="34" charset="0"/>
              <a:buChar char="•"/>
            </a:pPr>
            <a:r>
              <a:rPr lang="en-US" sz="900" dirty="0">
                <a:solidFill>
                  <a:srgbClr val="FF0000"/>
                </a:solidFill>
                <a:latin typeface="Courier New" panose="02070309020205020404" pitchFamily="49" charset="0"/>
                <a:cs typeface="Courier New" panose="02070309020205020404" pitchFamily="49" charset="0"/>
              </a:rPr>
              <a:t>singularity pull </a:t>
            </a:r>
            <a:r>
              <a:rPr lang="en-US" sz="900" dirty="0" err="1">
                <a:solidFill>
                  <a:srgbClr val="FF0000"/>
                </a:solidFill>
                <a:latin typeface="Courier New" panose="02070309020205020404" pitchFamily="49" charset="0"/>
                <a:cs typeface="Courier New" panose="02070309020205020404" pitchFamily="49" charset="0"/>
              </a:rPr>
              <a:t>shub</a:t>
            </a:r>
            <a:r>
              <a:rPr lang="en-US" sz="900" dirty="0">
                <a:solidFill>
                  <a:srgbClr val="FF0000"/>
                </a:solidFill>
                <a:latin typeface="Courier New" panose="02070309020205020404" pitchFamily="49" charset="0"/>
                <a:cs typeface="Courier New" panose="02070309020205020404" pitchFamily="49" charset="0"/>
              </a:rPr>
              <a:t>://</a:t>
            </a:r>
            <a:r>
              <a:rPr lang="en-US" sz="900" dirty="0" err="1">
                <a:solidFill>
                  <a:srgbClr val="FF0000"/>
                </a:solidFill>
                <a:latin typeface="Courier New" panose="02070309020205020404" pitchFamily="49" charset="0"/>
                <a:cs typeface="Courier New" panose="02070309020205020404" pitchFamily="49" charset="0"/>
              </a:rPr>
              <a:t>some_repo</a:t>
            </a:r>
            <a:r>
              <a:rPr lang="en-US" sz="900" dirty="0">
                <a:solidFill>
                  <a:srgbClr val="FF0000"/>
                </a:solidFill>
                <a:latin typeface="Courier New" panose="02070309020205020404" pitchFamily="49" charset="0"/>
                <a:cs typeface="Courier New" panose="02070309020205020404" pitchFamily="49" charset="0"/>
              </a:rPr>
              <a:t>/</a:t>
            </a:r>
            <a:r>
              <a:rPr lang="en-US" sz="900" dirty="0" err="1">
                <a:solidFill>
                  <a:srgbClr val="FF0000"/>
                </a:solidFill>
                <a:latin typeface="Courier New" panose="02070309020205020404" pitchFamily="49" charset="0"/>
                <a:cs typeface="Courier New" panose="02070309020205020404" pitchFamily="49" charset="0"/>
              </a:rPr>
              <a:t>some_image</a:t>
            </a:r>
            <a:endParaRPr lang="en-US" sz="900" dirty="0">
              <a:solidFill>
                <a:srgbClr val="FF0000"/>
              </a:solidFill>
              <a:latin typeface="Courier New" panose="02070309020205020404" pitchFamily="49" charset="0"/>
              <a:cs typeface="Courier New" panose="02070309020205020404" pitchFamily="49" charset="0"/>
            </a:endParaRPr>
          </a:p>
          <a:p>
            <a:pPr marL="628650" lvl="1" indent="-171450">
              <a:buFont typeface="Arial" panose="020B0604020202020204" pitchFamily="34" charset="0"/>
              <a:buChar char="•"/>
            </a:pPr>
            <a:r>
              <a:rPr lang="en-US" sz="900" dirty="0">
                <a:solidFill>
                  <a:srgbClr val="FF0000"/>
                </a:solidFill>
                <a:latin typeface="Courier New" panose="02070309020205020404" pitchFamily="49" charset="0"/>
                <a:cs typeface="Courier New" panose="02070309020205020404" pitchFamily="49" charset="0"/>
              </a:rPr>
              <a:t>Singularity pull library://</a:t>
            </a:r>
            <a:r>
              <a:rPr lang="en-US" sz="900" dirty="0" err="1">
                <a:solidFill>
                  <a:srgbClr val="FF0000"/>
                </a:solidFill>
                <a:latin typeface="Courier New" panose="02070309020205020404" pitchFamily="49" charset="0"/>
                <a:cs typeface="Courier New" panose="02070309020205020404" pitchFamily="49" charset="0"/>
              </a:rPr>
              <a:t>some_repo</a:t>
            </a:r>
            <a:r>
              <a:rPr lang="en-US" sz="900" dirty="0">
                <a:solidFill>
                  <a:srgbClr val="FF0000"/>
                </a:solidFill>
                <a:latin typeface="Courier New" panose="02070309020205020404" pitchFamily="49" charset="0"/>
                <a:cs typeface="Courier New" panose="02070309020205020404" pitchFamily="49" charset="0"/>
              </a:rPr>
              <a:t>/</a:t>
            </a:r>
            <a:r>
              <a:rPr lang="en-US" sz="900" dirty="0" err="1">
                <a:solidFill>
                  <a:srgbClr val="FF0000"/>
                </a:solidFill>
                <a:latin typeface="Courier New" panose="02070309020205020404" pitchFamily="49" charset="0"/>
                <a:cs typeface="Courier New" panose="02070309020205020404" pitchFamily="49" charset="0"/>
              </a:rPr>
              <a:t>some_image</a:t>
            </a:r>
            <a:endParaRPr lang="en-US" sz="900" dirty="0">
              <a:solidFill>
                <a:srgbClr val="FF0000"/>
              </a:solidFill>
              <a:latin typeface="Courier New" panose="02070309020205020404" pitchFamily="49" charset="0"/>
              <a:cs typeface="Courier New" panose="02070309020205020404" pitchFamily="49" charset="0"/>
            </a:endParaRPr>
          </a:p>
          <a:p>
            <a:pPr marL="628650" lvl="1" indent="-171450">
              <a:buFont typeface="Arial" panose="020B0604020202020204" pitchFamily="34" charset="0"/>
              <a:buChar char="•"/>
            </a:pPr>
            <a:r>
              <a:rPr lang="en-US" sz="900" dirty="0">
                <a:solidFill>
                  <a:srgbClr val="FF0000"/>
                </a:solidFill>
                <a:latin typeface="Courier New" panose="02070309020205020404" pitchFamily="49" charset="0"/>
                <a:cs typeface="Courier New" panose="02070309020205020404" pitchFamily="49" charset="0"/>
              </a:rPr>
              <a:t>singularity pull docker://</a:t>
            </a:r>
            <a:r>
              <a:rPr lang="en-US" sz="900" dirty="0" err="1">
                <a:solidFill>
                  <a:srgbClr val="FF0000"/>
                </a:solidFill>
                <a:latin typeface="Courier New" panose="02070309020205020404" pitchFamily="49" charset="0"/>
                <a:cs typeface="Courier New" panose="02070309020205020404" pitchFamily="49" charset="0"/>
              </a:rPr>
              <a:t>some_repo</a:t>
            </a:r>
            <a:r>
              <a:rPr lang="en-US" sz="900" dirty="0">
                <a:solidFill>
                  <a:srgbClr val="FF0000"/>
                </a:solidFill>
                <a:latin typeface="Courier New" panose="02070309020205020404" pitchFamily="49" charset="0"/>
                <a:cs typeface="Courier New" panose="02070309020205020404" pitchFamily="49" charset="0"/>
              </a:rPr>
              <a:t>/</a:t>
            </a:r>
            <a:r>
              <a:rPr lang="en-US" sz="900" dirty="0" err="1">
                <a:solidFill>
                  <a:srgbClr val="FF0000"/>
                </a:solidFill>
                <a:latin typeface="Courier New" panose="02070309020205020404" pitchFamily="49" charset="0"/>
                <a:cs typeface="Courier New" panose="02070309020205020404" pitchFamily="49" charset="0"/>
              </a:rPr>
              <a:t>some_image</a:t>
            </a:r>
            <a:endParaRPr lang="en-US" sz="900" dirty="0">
              <a:solidFill>
                <a:srgbClr val="FF0000"/>
              </a:solidFill>
              <a:latin typeface="Courier New" panose="02070309020205020404" pitchFamily="49" charset="0"/>
              <a:cs typeface="Courier New" panose="02070309020205020404" pitchFamily="49" charset="0"/>
            </a:endParaRPr>
          </a:p>
          <a:p>
            <a:pPr marL="171450" indent="-171450">
              <a:buFont typeface="Arial" panose="020B0604020202020204" pitchFamily="34" charset="0"/>
              <a:buChar char="•"/>
            </a:pPr>
            <a:endParaRPr lang="en-US" sz="600" dirty="0">
              <a:solidFill>
                <a:srgbClr val="000000"/>
              </a:solidFill>
              <a:latin typeface="Helvetica Neue" panose="02000503000000020004" pitchFamily="2" charset="0"/>
            </a:endParaRPr>
          </a:p>
          <a:p>
            <a:pPr marL="171450" indent="-171450">
              <a:buFont typeface="Arial" panose="020B0604020202020204" pitchFamily="34" charset="0"/>
              <a:buChar char="•"/>
            </a:pPr>
            <a:r>
              <a:rPr lang="en-US" sz="1000" dirty="0">
                <a:solidFill>
                  <a:srgbClr val="000000"/>
                </a:solidFill>
                <a:latin typeface="Helvetica Neue" panose="02000503000000020004" pitchFamily="2" charset="0"/>
              </a:rPr>
              <a:t> Run a container</a:t>
            </a:r>
          </a:p>
          <a:p>
            <a:pPr marL="628650" lvl="1" indent="-171450">
              <a:buFont typeface="Arial" panose="020B0604020202020204" pitchFamily="34" charset="0"/>
              <a:buChar char="•"/>
            </a:pPr>
            <a:r>
              <a:rPr lang="en-US" sz="900" dirty="0">
                <a:solidFill>
                  <a:srgbClr val="FF0000"/>
                </a:solidFill>
                <a:latin typeface="Courier New" panose="02070309020205020404" pitchFamily="49" charset="0"/>
                <a:cs typeface="Courier New" panose="02070309020205020404" pitchFamily="49" charset="0"/>
              </a:rPr>
              <a:t>singularity run </a:t>
            </a:r>
            <a:r>
              <a:rPr lang="en-US" sz="900" dirty="0" err="1">
                <a:solidFill>
                  <a:srgbClr val="FF0000"/>
                </a:solidFill>
                <a:latin typeface="Courier New" panose="02070309020205020404" pitchFamily="49" charset="0"/>
                <a:cs typeface="Courier New" panose="02070309020205020404" pitchFamily="49" charset="0"/>
              </a:rPr>
              <a:t>mycont.sif</a:t>
            </a:r>
            <a:endParaRPr lang="en-US" sz="900" dirty="0">
              <a:solidFill>
                <a:srgbClr val="FF0000"/>
              </a:solidFill>
              <a:latin typeface="Courier New" panose="02070309020205020404" pitchFamily="49" charset="0"/>
              <a:cs typeface="Courier New" panose="02070309020205020404" pitchFamily="49" charset="0"/>
            </a:endParaRPr>
          </a:p>
          <a:p>
            <a:pPr marL="171450" indent="-171450">
              <a:buFont typeface="Arial" panose="020B0604020202020204" pitchFamily="34" charset="0"/>
              <a:buChar char="•"/>
            </a:pPr>
            <a:endParaRPr lang="en-US" sz="600" b="0" i="0" dirty="0">
              <a:solidFill>
                <a:srgbClr val="000000"/>
              </a:solidFill>
              <a:effectLst/>
              <a:latin typeface="Helvetica Neue" panose="02000503000000020004" pitchFamily="2" charset="0"/>
            </a:endParaRPr>
          </a:p>
          <a:p>
            <a:pPr marL="171450" indent="-171450">
              <a:buFont typeface="Arial" panose="020B0604020202020204" pitchFamily="34" charset="0"/>
              <a:buChar char="•"/>
            </a:pPr>
            <a:r>
              <a:rPr lang="en-US" sz="1000" dirty="0">
                <a:solidFill>
                  <a:srgbClr val="000000"/>
                </a:solidFill>
                <a:latin typeface="Helvetica Neue" panose="02000503000000020004" pitchFamily="2" charset="0"/>
              </a:rPr>
              <a:t> Execute a specific program within a container</a:t>
            </a:r>
          </a:p>
          <a:p>
            <a:pPr marL="628650" lvl="1" indent="-171450">
              <a:buFont typeface="Arial" panose="020B0604020202020204" pitchFamily="34" charset="0"/>
              <a:buChar char="•"/>
            </a:pPr>
            <a:r>
              <a:rPr lang="en-US" sz="900" dirty="0">
                <a:solidFill>
                  <a:srgbClr val="FF0000"/>
                </a:solidFill>
                <a:latin typeface="Courier New" panose="02070309020205020404" pitchFamily="49" charset="0"/>
                <a:cs typeface="Courier New" panose="02070309020205020404" pitchFamily="49" charset="0"/>
              </a:rPr>
              <a:t>singularity exec </a:t>
            </a:r>
            <a:r>
              <a:rPr lang="en-US" sz="900" dirty="0" err="1">
                <a:solidFill>
                  <a:srgbClr val="FF0000"/>
                </a:solidFill>
                <a:latin typeface="Courier New" panose="02070309020205020404" pitchFamily="49" charset="0"/>
                <a:cs typeface="Courier New" panose="02070309020205020404" pitchFamily="49" charset="0"/>
              </a:rPr>
              <a:t>mycont.sif</a:t>
            </a:r>
            <a:r>
              <a:rPr lang="en-US" sz="900" dirty="0">
                <a:solidFill>
                  <a:srgbClr val="FF0000"/>
                </a:solidFill>
                <a:latin typeface="Courier New" panose="02070309020205020404" pitchFamily="49" charset="0"/>
                <a:cs typeface="Courier New" panose="02070309020205020404" pitchFamily="49" charset="0"/>
              </a:rPr>
              <a:t> python </a:t>
            </a:r>
            <a:r>
              <a:rPr lang="en-US" sz="900" dirty="0" err="1">
                <a:solidFill>
                  <a:srgbClr val="FF0000"/>
                </a:solidFill>
                <a:latin typeface="Courier New" panose="02070309020205020404" pitchFamily="49" charset="0"/>
                <a:cs typeface="Courier New" panose="02070309020205020404" pitchFamily="49" charset="0"/>
              </a:rPr>
              <a:t>myscript.py</a:t>
            </a:r>
            <a:endParaRPr lang="en-US" sz="900" dirty="0">
              <a:solidFill>
                <a:srgbClr val="FF0000"/>
              </a:solidFill>
              <a:latin typeface="Courier New" panose="02070309020205020404" pitchFamily="49" charset="0"/>
              <a:cs typeface="Courier New" panose="02070309020205020404" pitchFamily="49" charset="0"/>
            </a:endParaRPr>
          </a:p>
          <a:p>
            <a:pPr marL="171450" indent="-171450">
              <a:buFont typeface="Arial" panose="020B0604020202020204" pitchFamily="34" charset="0"/>
              <a:buChar char="•"/>
            </a:pPr>
            <a:endParaRPr lang="en-US" sz="600" b="0" i="0" dirty="0">
              <a:solidFill>
                <a:srgbClr val="000000"/>
              </a:solidFill>
              <a:effectLst/>
              <a:latin typeface="Helvetica Neue" panose="02000503000000020004" pitchFamily="2" charset="0"/>
            </a:endParaRPr>
          </a:p>
          <a:p>
            <a:pPr marL="171450" indent="-171450">
              <a:buFont typeface="Arial" panose="020B0604020202020204" pitchFamily="34" charset="0"/>
              <a:buChar char="•"/>
            </a:pPr>
            <a:r>
              <a:rPr lang="en-US" sz="1000" dirty="0">
                <a:solidFill>
                  <a:srgbClr val="000000"/>
                </a:solidFill>
                <a:latin typeface="Helvetica Neue" panose="02000503000000020004" pitchFamily="2" charset="0"/>
              </a:rPr>
              <a:t>“Shell” into a container to use or look around</a:t>
            </a:r>
          </a:p>
          <a:p>
            <a:pPr marL="628650" lvl="1" indent="-171450">
              <a:buFont typeface="Arial" panose="020B0604020202020204" pitchFamily="34" charset="0"/>
              <a:buChar char="•"/>
            </a:pPr>
            <a:r>
              <a:rPr lang="en-US" sz="900" b="0" i="0" dirty="0">
                <a:solidFill>
                  <a:srgbClr val="FF0000"/>
                </a:solidFill>
                <a:effectLst/>
                <a:latin typeface="Courier New" panose="02070309020205020404" pitchFamily="49" charset="0"/>
                <a:cs typeface="Courier New" panose="02070309020205020404" pitchFamily="49" charset="0"/>
              </a:rPr>
              <a:t>singularity shell </a:t>
            </a:r>
            <a:r>
              <a:rPr lang="en-US" sz="900" b="0" i="0" dirty="0" err="1">
                <a:solidFill>
                  <a:srgbClr val="FF0000"/>
                </a:solidFill>
                <a:effectLst/>
                <a:latin typeface="Courier New" panose="02070309020205020404" pitchFamily="49" charset="0"/>
                <a:cs typeface="Courier New" panose="02070309020205020404" pitchFamily="49" charset="0"/>
              </a:rPr>
              <a:t>mycont.</a:t>
            </a:r>
            <a:r>
              <a:rPr lang="en-US" sz="900" dirty="0" err="1">
                <a:solidFill>
                  <a:srgbClr val="FF0000"/>
                </a:solidFill>
                <a:latin typeface="Courier New" panose="02070309020205020404" pitchFamily="49" charset="0"/>
                <a:cs typeface="Courier New" panose="02070309020205020404" pitchFamily="49" charset="0"/>
              </a:rPr>
              <a:t>sif</a:t>
            </a:r>
            <a:endParaRPr lang="en-US" sz="900" b="0" i="0" dirty="0">
              <a:solidFill>
                <a:srgbClr val="FF0000"/>
              </a:solidFill>
              <a:effectLst/>
              <a:latin typeface="Courier New" panose="02070309020205020404" pitchFamily="49" charset="0"/>
              <a:cs typeface="Courier New" panose="02070309020205020404" pitchFamily="49" charset="0"/>
            </a:endParaRPr>
          </a:p>
          <a:p>
            <a:pPr marL="628650" lvl="1" indent="-171450">
              <a:buFont typeface="Arial" panose="020B0604020202020204" pitchFamily="34" charset="0"/>
              <a:buChar char="•"/>
            </a:pPr>
            <a:endParaRPr lang="en-US" sz="600" dirty="0">
              <a:solidFill>
                <a:srgbClr val="000000"/>
              </a:solidFill>
              <a:latin typeface="Courier New" panose="02070309020205020404" pitchFamily="49" charset="0"/>
              <a:cs typeface="Courier New" panose="02070309020205020404" pitchFamily="49" charset="0"/>
            </a:endParaRPr>
          </a:p>
          <a:p>
            <a:pPr marL="171450" indent="-171450">
              <a:buFont typeface="Arial" panose="020B0604020202020204" pitchFamily="34" charset="0"/>
              <a:buChar char="•"/>
            </a:pPr>
            <a:r>
              <a:rPr lang="en-US" sz="1000" dirty="0">
                <a:solidFill>
                  <a:srgbClr val="000000"/>
                </a:solidFill>
                <a:latin typeface="Helvetica Neue" panose="02000503000000020004" pitchFamily="2" charset="0"/>
              </a:rPr>
              <a:t>Inspect an image</a:t>
            </a:r>
          </a:p>
          <a:p>
            <a:pPr marL="628650" lvl="1" indent="-171450">
              <a:buFont typeface="Arial" panose="020B0604020202020204" pitchFamily="34" charset="0"/>
              <a:buChar char="•"/>
            </a:pPr>
            <a:r>
              <a:rPr lang="en-US" sz="900" dirty="0">
                <a:solidFill>
                  <a:srgbClr val="FF0000"/>
                </a:solidFill>
                <a:latin typeface="Courier New" panose="02070309020205020404" pitchFamily="49" charset="0"/>
                <a:cs typeface="Courier New" panose="02070309020205020404" pitchFamily="49" charset="0"/>
              </a:rPr>
              <a:t>singularity inspect --</a:t>
            </a:r>
            <a:r>
              <a:rPr lang="en-US" sz="900" dirty="0" err="1">
                <a:solidFill>
                  <a:srgbClr val="FF0000"/>
                </a:solidFill>
                <a:latin typeface="Courier New" panose="02070309020205020404" pitchFamily="49" charset="0"/>
                <a:cs typeface="Courier New" panose="02070309020205020404" pitchFamily="49" charset="0"/>
              </a:rPr>
              <a:t>runscript</a:t>
            </a:r>
            <a:r>
              <a:rPr lang="en-US" sz="900" dirty="0">
                <a:solidFill>
                  <a:srgbClr val="FF0000"/>
                </a:solidFill>
                <a:latin typeface="Courier New" panose="02070309020205020404" pitchFamily="49" charset="0"/>
                <a:cs typeface="Courier New" panose="02070309020205020404" pitchFamily="49" charset="0"/>
              </a:rPr>
              <a:t> </a:t>
            </a:r>
            <a:r>
              <a:rPr lang="en-US" sz="900" dirty="0" err="1">
                <a:solidFill>
                  <a:srgbClr val="FF0000"/>
                </a:solidFill>
                <a:latin typeface="Courier New" panose="02070309020205020404" pitchFamily="49" charset="0"/>
                <a:cs typeface="Courier New" panose="02070309020205020404" pitchFamily="49" charset="0"/>
              </a:rPr>
              <a:t>mycont.sif</a:t>
            </a:r>
            <a:endParaRPr lang="en-US" sz="900" dirty="0">
              <a:solidFill>
                <a:srgbClr val="FF0000"/>
              </a:solidFill>
              <a:latin typeface="Courier New" panose="02070309020205020404" pitchFamily="49" charset="0"/>
              <a:cs typeface="Courier New" panose="02070309020205020404" pitchFamily="49" charset="0"/>
            </a:endParaRPr>
          </a:p>
          <a:p>
            <a:pPr marL="171450" indent="-171450">
              <a:buFont typeface="Arial" panose="020B0604020202020204" pitchFamily="34" charset="0"/>
              <a:buChar char="•"/>
            </a:pPr>
            <a:endParaRPr lang="en-US" sz="900" b="0" i="0" dirty="0">
              <a:solidFill>
                <a:srgbClr val="000000"/>
              </a:solidFill>
              <a:effectLst/>
              <a:latin typeface="Courier New" panose="02070309020205020404" pitchFamily="49" charset="0"/>
              <a:cs typeface="Courier New" panose="02070309020205020404" pitchFamily="49" charset="0"/>
            </a:endParaRPr>
          </a:p>
        </p:txBody>
      </p:sp>
      <p:sp>
        <p:nvSpPr>
          <p:cNvPr id="5" name="Date Placeholder 5">
            <a:extLst>
              <a:ext uri="{FF2B5EF4-FFF2-40B4-BE49-F238E27FC236}">
                <a16:creationId xmlns:a16="http://schemas.microsoft.com/office/drawing/2014/main" id="{6A51A978-5C4B-BC4B-A21A-1018C12DB071}"/>
              </a:ext>
            </a:extLst>
          </p:cNvPr>
          <p:cNvSpPr>
            <a:spLocks noGrp="1"/>
          </p:cNvSpPr>
          <p:nvPr>
            <p:ph type="dt" sz="half" idx="6"/>
          </p:nvPr>
        </p:nvSpPr>
        <p:spPr>
          <a:xfrm>
            <a:off x="1681103" y="3235827"/>
            <a:ext cx="1204595" cy="153888"/>
          </a:xfrm>
        </p:spPr>
        <p:txBody>
          <a:bodyPr/>
          <a:lstStyle/>
          <a:p>
            <a:pPr marL="12700">
              <a:lnSpc>
                <a:spcPct val="100000"/>
              </a:lnSpc>
              <a:spcBef>
                <a:spcPts val="190"/>
              </a:spcBef>
            </a:pPr>
            <a:r>
              <a:rPr lang="en-US" sz="1000" spc="0" dirty="0"/>
              <a:t>6/9/19  Containers</a:t>
            </a:r>
            <a:endParaRPr lang="en-US" sz="1000" spc="-5" dirty="0"/>
          </a:p>
        </p:txBody>
      </p:sp>
      <p:pic>
        <p:nvPicPr>
          <p:cNvPr id="6" name="Picture 5">
            <a:extLst>
              <a:ext uri="{FF2B5EF4-FFF2-40B4-BE49-F238E27FC236}">
                <a16:creationId xmlns:a16="http://schemas.microsoft.com/office/drawing/2014/main" id="{A1B8357A-14BD-D247-86C8-826A059524CB}"/>
              </a:ext>
            </a:extLst>
          </p:cNvPr>
          <p:cNvPicPr>
            <a:picLocks noChangeAspect="1"/>
          </p:cNvPicPr>
          <p:nvPr/>
        </p:nvPicPr>
        <p:blipFill rotWithShape="1">
          <a:blip r:embed="rId2"/>
          <a:srcRect b="16901"/>
          <a:stretch/>
        </p:blipFill>
        <p:spPr>
          <a:xfrm>
            <a:off x="3793539" y="3200081"/>
            <a:ext cx="762000" cy="225380"/>
          </a:xfrm>
          <a:prstGeom prst="rect">
            <a:avLst/>
          </a:prstGeom>
        </p:spPr>
      </p:pic>
      <p:cxnSp>
        <p:nvCxnSpPr>
          <p:cNvPr id="8" name="Straight Connector 7">
            <a:extLst>
              <a:ext uri="{FF2B5EF4-FFF2-40B4-BE49-F238E27FC236}">
                <a16:creationId xmlns:a16="http://schemas.microsoft.com/office/drawing/2014/main" id="{948A1291-EBE3-AA48-B67F-2780FC3A186A}"/>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642148902"/>
      </p:ext>
    </p:extLst>
  </p:cSld>
  <p:clrMapOvr>
    <a:masterClrMapping/>
  </p:clrMapOvr>
  <p:transition>
    <p:cut/>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27C5EF52-FF0F-2B47-87C2-4D0E2D727DCC}"/>
              </a:ext>
            </a:extLst>
          </p:cNvPr>
          <p:cNvSpPr>
            <a:spLocks noGrp="1"/>
          </p:cNvSpPr>
          <p:nvPr>
            <p:ph type="sldNum" sz="quarter" idx="7"/>
          </p:nvPr>
        </p:nvSpPr>
        <p:spPr/>
        <p:txBody>
          <a:bodyPr/>
          <a:lstStyle/>
          <a:p>
            <a:pPr marL="25400">
              <a:lnSpc>
                <a:spcPct val="100000"/>
              </a:lnSpc>
              <a:spcBef>
                <a:spcPts val="190"/>
              </a:spcBef>
            </a:pPr>
            <a:fld id="{81D60167-4931-47E6-BA6A-407CBD079E47}" type="slidenum">
              <a:rPr lang="en-US" spc="-20" smtClean="0"/>
              <a:t>29</a:t>
            </a:fld>
            <a:endParaRPr lang="en-US" spc="-20" dirty="0"/>
          </a:p>
        </p:txBody>
      </p:sp>
      <p:cxnSp>
        <p:nvCxnSpPr>
          <p:cNvPr id="16" name="Straight Connector 15">
            <a:extLst>
              <a:ext uri="{FF2B5EF4-FFF2-40B4-BE49-F238E27FC236}">
                <a16:creationId xmlns:a16="http://schemas.microsoft.com/office/drawing/2014/main" id="{60EE5CD0-077A-EA4D-B825-AF6FFA73CFEC}"/>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sp>
        <p:nvSpPr>
          <p:cNvPr id="7" name="Title 2">
            <a:extLst>
              <a:ext uri="{FF2B5EF4-FFF2-40B4-BE49-F238E27FC236}">
                <a16:creationId xmlns:a16="http://schemas.microsoft.com/office/drawing/2014/main" id="{4A3A8F42-2635-8F48-A1CE-1F61FA25045D}"/>
              </a:ext>
            </a:extLst>
          </p:cNvPr>
          <p:cNvSpPr>
            <a:spLocks noGrp="1"/>
          </p:cNvSpPr>
          <p:nvPr>
            <p:ph type="title"/>
          </p:nvPr>
        </p:nvSpPr>
        <p:spPr>
          <a:xfrm>
            <a:off x="102357" y="427079"/>
            <a:ext cx="4419600" cy="403225"/>
          </a:xfrm>
        </p:spPr>
        <p:txBody>
          <a:bodyPr>
            <a:normAutofit/>
          </a:bodyPr>
          <a:lstStyle/>
          <a:p>
            <a:r>
              <a:rPr lang="en-US" dirty="0">
                <a:latin typeface="Tahoma" charset="0"/>
                <a:ea typeface="ＭＳ Ｐゴシック" charset="0"/>
                <a:cs typeface="ＭＳ Ｐゴシック" charset="0"/>
              </a:rPr>
              <a:t>Building containers</a:t>
            </a:r>
          </a:p>
        </p:txBody>
      </p:sp>
      <p:pic>
        <p:nvPicPr>
          <p:cNvPr id="2" name="Picture 1">
            <a:extLst>
              <a:ext uri="{FF2B5EF4-FFF2-40B4-BE49-F238E27FC236}">
                <a16:creationId xmlns:a16="http://schemas.microsoft.com/office/drawing/2014/main" id="{6CF5AE15-EF41-E64B-B82C-10ED52837FEC}"/>
              </a:ext>
            </a:extLst>
          </p:cNvPr>
          <p:cNvPicPr>
            <a:picLocks noChangeAspect="1"/>
          </p:cNvPicPr>
          <p:nvPr/>
        </p:nvPicPr>
        <p:blipFill>
          <a:blip r:embed="rId2"/>
          <a:stretch>
            <a:fillRect/>
          </a:stretch>
        </p:blipFill>
        <p:spPr>
          <a:xfrm>
            <a:off x="2131059" y="1425575"/>
            <a:ext cx="1695449" cy="1271587"/>
          </a:xfrm>
          <a:prstGeom prst="rect">
            <a:avLst/>
          </a:prstGeom>
        </p:spPr>
      </p:pic>
      <p:sp>
        <p:nvSpPr>
          <p:cNvPr id="3" name="TextBox 2">
            <a:extLst>
              <a:ext uri="{FF2B5EF4-FFF2-40B4-BE49-F238E27FC236}">
                <a16:creationId xmlns:a16="http://schemas.microsoft.com/office/drawing/2014/main" id="{F55D215C-74F0-AD43-88B9-7363B8C9DB97}"/>
              </a:ext>
            </a:extLst>
          </p:cNvPr>
          <p:cNvSpPr txBox="1"/>
          <p:nvPr/>
        </p:nvSpPr>
        <p:spPr>
          <a:xfrm>
            <a:off x="2076450" y="2539234"/>
            <a:ext cx="902811" cy="184666"/>
          </a:xfrm>
          <a:prstGeom prst="rect">
            <a:avLst/>
          </a:prstGeom>
          <a:noFill/>
        </p:spPr>
        <p:txBody>
          <a:bodyPr wrap="none" rtlCol="0">
            <a:spAutoFit/>
          </a:bodyPr>
          <a:lstStyle/>
          <a:p>
            <a:r>
              <a:rPr lang="en-US" sz="600" i="1" dirty="0" err="1">
                <a:solidFill>
                  <a:schemeClr val="bg1">
                    <a:lumMod val="50000"/>
                  </a:schemeClr>
                </a:solidFill>
              </a:rPr>
              <a:t>Seacontainersales.com</a:t>
            </a:r>
            <a:endParaRPr lang="en-US" sz="600" i="1" dirty="0">
              <a:solidFill>
                <a:schemeClr val="bg1">
                  <a:lumMod val="50000"/>
                </a:schemeClr>
              </a:solidFill>
            </a:endParaRPr>
          </a:p>
        </p:txBody>
      </p:sp>
      <p:sp>
        <p:nvSpPr>
          <p:cNvPr id="8" name="Date Placeholder 5">
            <a:extLst>
              <a:ext uri="{FF2B5EF4-FFF2-40B4-BE49-F238E27FC236}">
                <a16:creationId xmlns:a16="http://schemas.microsoft.com/office/drawing/2014/main" id="{3F0A4C2C-C13B-3449-94F1-8B201D318873}"/>
              </a:ext>
            </a:extLst>
          </p:cNvPr>
          <p:cNvSpPr>
            <a:spLocks noGrp="1"/>
          </p:cNvSpPr>
          <p:nvPr>
            <p:ph type="dt" sz="half" idx="6"/>
          </p:nvPr>
        </p:nvSpPr>
        <p:spPr>
          <a:xfrm>
            <a:off x="1681103" y="3235827"/>
            <a:ext cx="1204595" cy="153888"/>
          </a:xfrm>
        </p:spPr>
        <p:txBody>
          <a:bodyPr/>
          <a:lstStyle/>
          <a:p>
            <a:pPr marL="12700">
              <a:lnSpc>
                <a:spcPct val="100000"/>
              </a:lnSpc>
              <a:spcBef>
                <a:spcPts val="190"/>
              </a:spcBef>
            </a:pPr>
            <a:r>
              <a:rPr lang="en-US" sz="1000" spc="0" dirty="0"/>
              <a:t>6/9/19  Containers</a:t>
            </a:r>
            <a:endParaRPr lang="en-US" sz="1000" spc="-5" dirty="0"/>
          </a:p>
        </p:txBody>
      </p:sp>
      <p:pic>
        <p:nvPicPr>
          <p:cNvPr id="9" name="Picture 8">
            <a:extLst>
              <a:ext uri="{FF2B5EF4-FFF2-40B4-BE49-F238E27FC236}">
                <a16:creationId xmlns:a16="http://schemas.microsoft.com/office/drawing/2014/main" id="{CB8D8CBE-1ABB-A140-ADAB-CE36C3B2BD08}"/>
              </a:ext>
            </a:extLst>
          </p:cNvPr>
          <p:cNvPicPr>
            <a:picLocks noChangeAspect="1"/>
          </p:cNvPicPr>
          <p:nvPr/>
        </p:nvPicPr>
        <p:blipFill rotWithShape="1">
          <a:blip r:embed="rId3"/>
          <a:srcRect b="16901"/>
          <a:stretch/>
        </p:blipFill>
        <p:spPr>
          <a:xfrm>
            <a:off x="3793539" y="3200081"/>
            <a:ext cx="762000" cy="225380"/>
          </a:xfrm>
          <a:prstGeom prst="rect">
            <a:avLst/>
          </a:prstGeom>
        </p:spPr>
      </p:pic>
    </p:spTree>
    <p:extLst>
      <p:ext uri="{BB962C8B-B14F-4D97-AF65-F5344CB8AC3E}">
        <p14:creationId xmlns:p14="http://schemas.microsoft.com/office/powerpoint/2010/main" val="82907776"/>
      </p:ext>
    </p:extLst>
  </p:cSld>
  <p:clrMapOvr>
    <a:masterClrMapping/>
  </p:clrMapOvr>
  <p:transition>
    <p:cut/>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27C5EF52-FF0F-2B47-87C2-4D0E2D727DCC}"/>
              </a:ext>
            </a:extLst>
          </p:cNvPr>
          <p:cNvSpPr>
            <a:spLocks noGrp="1"/>
          </p:cNvSpPr>
          <p:nvPr>
            <p:ph type="sldNum" sz="quarter" idx="7"/>
          </p:nvPr>
        </p:nvSpPr>
        <p:spPr/>
        <p:txBody>
          <a:bodyPr/>
          <a:lstStyle/>
          <a:p>
            <a:pPr marL="25400">
              <a:lnSpc>
                <a:spcPct val="100000"/>
              </a:lnSpc>
              <a:spcBef>
                <a:spcPts val="190"/>
              </a:spcBef>
            </a:pPr>
            <a:fld id="{81D60167-4931-47E6-BA6A-407CBD079E47}" type="slidenum">
              <a:rPr lang="en-US" spc="-20" smtClean="0"/>
              <a:t>3</a:t>
            </a:fld>
            <a:endParaRPr lang="en-US" spc="-20" dirty="0"/>
          </a:p>
        </p:txBody>
      </p:sp>
      <p:cxnSp>
        <p:nvCxnSpPr>
          <p:cNvPr id="16" name="Straight Connector 15">
            <a:extLst>
              <a:ext uri="{FF2B5EF4-FFF2-40B4-BE49-F238E27FC236}">
                <a16:creationId xmlns:a16="http://schemas.microsoft.com/office/drawing/2014/main" id="{60EE5CD0-077A-EA4D-B825-AF6FFA73CFEC}"/>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sp>
        <p:nvSpPr>
          <p:cNvPr id="7" name="Title 2">
            <a:extLst>
              <a:ext uri="{FF2B5EF4-FFF2-40B4-BE49-F238E27FC236}">
                <a16:creationId xmlns:a16="http://schemas.microsoft.com/office/drawing/2014/main" id="{4A3A8F42-2635-8F48-A1CE-1F61FA25045D}"/>
              </a:ext>
            </a:extLst>
          </p:cNvPr>
          <p:cNvSpPr>
            <a:spLocks noGrp="1"/>
          </p:cNvSpPr>
          <p:nvPr>
            <p:ph type="title"/>
          </p:nvPr>
        </p:nvSpPr>
        <p:spPr>
          <a:xfrm>
            <a:off x="131798" y="663575"/>
            <a:ext cx="4419600" cy="403225"/>
          </a:xfrm>
        </p:spPr>
        <p:txBody>
          <a:bodyPr>
            <a:normAutofit/>
          </a:bodyPr>
          <a:lstStyle/>
          <a:p>
            <a:r>
              <a:rPr lang="en-US" dirty="0">
                <a:latin typeface="Tahoma" charset="0"/>
                <a:ea typeface="ＭＳ Ｐゴシック" charset="0"/>
                <a:cs typeface="ＭＳ Ｐゴシック" charset="0"/>
              </a:rPr>
              <a:t>Introduction to Containers</a:t>
            </a:r>
          </a:p>
        </p:txBody>
      </p:sp>
      <p:pic>
        <p:nvPicPr>
          <p:cNvPr id="2" name="Picture 1">
            <a:extLst>
              <a:ext uri="{FF2B5EF4-FFF2-40B4-BE49-F238E27FC236}">
                <a16:creationId xmlns:a16="http://schemas.microsoft.com/office/drawing/2014/main" id="{6CF5AE15-EF41-E64B-B82C-10ED52837FEC}"/>
              </a:ext>
            </a:extLst>
          </p:cNvPr>
          <p:cNvPicPr>
            <a:picLocks noChangeAspect="1"/>
          </p:cNvPicPr>
          <p:nvPr/>
        </p:nvPicPr>
        <p:blipFill>
          <a:blip r:embed="rId2"/>
          <a:stretch>
            <a:fillRect/>
          </a:stretch>
        </p:blipFill>
        <p:spPr>
          <a:xfrm>
            <a:off x="2131059" y="1425575"/>
            <a:ext cx="1695449" cy="1271587"/>
          </a:xfrm>
          <a:prstGeom prst="rect">
            <a:avLst/>
          </a:prstGeom>
        </p:spPr>
      </p:pic>
      <p:sp>
        <p:nvSpPr>
          <p:cNvPr id="3" name="TextBox 2">
            <a:extLst>
              <a:ext uri="{FF2B5EF4-FFF2-40B4-BE49-F238E27FC236}">
                <a16:creationId xmlns:a16="http://schemas.microsoft.com/office/drawing/2014/main" id="{F55D215C-74F0-AD43-88B9-7363B8C9DB97}"/>
              </a:ext>
            </a:extLst>
          </p:cNvPr>
          <p:cNvSpPr txBox="1"/>
          <p:nvPr/>
        </p:nvSpPr>
        <p:spPr>
          <a:xfrm>
            <a:off x="2076450" y="2539234"/>
            <a:ext cx="902811" cy="184666"/>
          </a:xfrm>
          <a:prstGeom prst="rect">
            <a:avLst/>
          </a:prstGeom>
          <a:noFill/>
        </p:spPr>
        <p:txBody>
          <a:bodyPr wrap="none" rtlCol="0">
            <a:spAutoFit/>
          </a:bodyPr>
          <a:lstStyle/>
          <a:p>
            <a:r>
              <a:rPr lang="en-US" sz="600" i="1" dirty="0" err="1">
                <a:solidFill>
                  <a:schemeClr val="bg1">
                    <a:lumMod val="50000"/>
                  </a:schemeClr>
                </a:solidFill>
              </a:rPr>
              <a:t>Seacontainersales.com</a:t>
            </a:r>
            <a:endParaRPr lang="en-US" sz="600" i="1" dirty="0">
              <a:solidFill>
                <a:schemeClr val="bg1">
                  <a:lumMod val="50000"/>
                </a:schemeClr>
              </a:solidFill>
            </a:endParaRPr>
          </a:p>
        </p:txBody>
      </p:sp>
      <p:sp>
        <p:nvSpPr>
          <p:cNvPr id="8" name="Date Placeholder 5">
            <a:extLst>
              <a:ext uri="{FF2B5EF4-FFF2-40B4-BE49-F238E27FC236}">
                <a16:creationId xmlns:a16="http://schemas.microsoft.com/office/drawing/2014/main" id="{6F9EB520-FD8E-9540-9EE7-2038E3420F85}"/>
              </a:ext>
            </a:extLst>
          </p:cNvPr>
          <p:cNvSpPr>
            <a:spLocks noGrp="1"/>
          </p:cNvSpPr>
          <p:nvPr>
            <p:ph type="dt" sz="half" idx="6"/>
          </p:nvPr>
        </p:nvSpPr>
        <p:spPr>
          <a:xfrm>
            <a:off x="1681103" y="3235827"/>
            <a:ext cx="1204595" cy="153888"/>
          </a:xfrm>
        </p:spPr>
        <p:txBody>
          <a:bodyPr/>
          <a:lstStyle/>
          <a:p>
            <a:pPr marL="12700">
              <a:lnSpc>
                <a:spcPct val="100000"/>
              </a:lnSpc>
              <a:spcBef>
                <a:spcPts val="190"/>
              </a:spcBef>
            </a:pPr>
            <a:r>
              <a:rPr lang="en-US" sz="1000" spc="0" dirty="0"/>
              <a:t>6/9/19  Containers</a:t>
            </a:r>
            <a:endParaRPr lang="en-US" sz="1000" spc="-5" dirty="0"/>
          </a:p>
        </p:txBody>
      </p:sp>
      <p:pic>
        <p:nvPicPr>
          <p:cNvPr id="9" name="Picture 8">
            <a:extLst>
              <a:ext uri="{FF2B5EF4-FFF2-40B4-BE49-F238E27FC236}">
                <a16:creationId xmlns:a16="http://schemas.microsoft.com/office/drawing/2014/main" id="{E9A4FD8D-1139-0E46-BCEA-ADB72C5C84B0}"/>
              </a:ext>
            </a:extLst>
          </p:cNvPr>
          <p:cNvPicPr>
            <a:picLocks noChangeAspect="1"/>
          </p:cNvPicPr>
          <p:nvPr/>
        </p:nvPicPr>
        <p:blipFill rotWithShape="1">
          <a:blip r:embed="rId3"/>
          <a:srcRect b="16901"/>
          <a:stretch/>
        </p:blipFill>
        <p:spPr>
          <a:xfrm>
            <a:off x="3793539" y="3200081"/>
            <a:ext cx="762000" cy="225380"/>
          </a:xfrm>
          <a:prstGeom prst="rect">
            <a:avLst/>
          </a:prstGeom>
        </p:spPr>
      </p:pic>
    </p:spTree>
    <p:extLst>
      <p:ext uri="{BB962C8B-B14F-4D97-AF65-F5344CB8AC3E}">
        <p14:creationId xmlns:p14="http://schemas.microsoft.com/office/powerpoint/2010/main" val="49167080"/>
      </p:ext>
    </p:extLst>
  </p:cSld>
  <p:clrMapOvr>
    <a:masterClrMapping/>
  </p:clrMapOvr>
  <p:transition>
    <p:cut/>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27C5EF52-FF0F-2B47-87C2-4D0E2D727DCC}"/>
              </a:ext>
            </a:extLst>
          </p:cNvPr>
          <p:cNvSpPr>
            <a:spLocks noGrp="1"/>
          </p:cNvSpPr>
          <p:nvPr>
            <p:ph type="sldNum" sz="quarter" idx="7"/>
          </p:nvPr>
        </p:nvSpPr>
        <p:spPr/>
        <p:txBody>
          <a:bodyPr/>
          <a:lstStyle/>
          <a:p>
            <a:pPr marL="25400">
              <a:lnSpc>
                <a:spcPct val="100000"/>
              </a:lnSpc>
              <a:spcBef>
                <a:spcPts val="190"/>
              </a:spcBef>
            </a:pPr>
            <a:fld id="{81D60167-4931-47E6-BA6A-407CBD079E47}" type="slidenum">
              <a:rPr lang="en-US" spc="-20" smtClean="0"/>
              <a:t>30</a:t>
            </a:fld>
            <a:endParaRPr lang="en-US" spc="-20" dirty="0"/>
          </a:p>
        </p:txBody>
      </p:sp>
      <p:sp>
        <p:nvSpPr>
          <p:cNvPr id="7" name="Title 1">
            <a:extLst>
              <a:ext uri="{FF2B5EF4-FFF2-40B4-BE49-F238E27FC236}">
                <a16:creationId xmlns:a16="http://schemas.microsoft.com/office/drawing/2014/main" id="{B0963D87-D68F-C04E-AA94-0AEF956B95A4}"/>
              </a:ext>
            </a:extLst>
          </p:cNvPr>
          <p:cNvSpPr>
            <a:spLocks noGrp="1"/>
          </p:cNvSpPr>
          <p:nvPr>
            <p:ph type="title"/>
          </p:nvPr>
        </p:nvSpPr>
        <p:spPr>
          <a:xfrm>
            <a:off x="247650" y="171288"/>
            <a:ext cx="3733800" cy="754053"/>
          </a:xfrm>
        </p:spPr>
        <p:txBody>
          <a:bodyPr/>
          <a:lstStyle/>
          <a:p>
            <a:r>
              <a:rPr lang="en-US" dirty="0"/>
              <a:t>There are 3 ways to build a Singularity container</a:t>
            </a:r>
          </a:p>
        </p:txBody>
      </p:sp>
      <p:sp>
        <p:nvSpPr>
          <p:cNvPr id="11" name="Rectangle 10">
            <a:extLst>
              <a:ext uri="{FF2B5EF4-FFF2-40B4-BE49-F238E27FC236}">
                <a16:creationId xmlns:a16="http://schemas.microsoft.com/office/drawing/2014/main" id="{2834298F-0236-8648-B203-29F314A85968}"/>
              </a:ext>
            </a:extLst>
          </p:cNvPr>
          <p:cNvSpPr/>
          <p:nvPr/>
        </p:nvSpPr>
        <p:spPr>
          <a:xfrm>
            <a:off x="160972" y="910305"/>
            <a:ext cx="4355430" cy="2585323"/>
          </a:xfrm>
          <a:prstGeom prst="rect">
            <a:avLst/>
          </a:prstGeom>
        </p:spPr>
        <p:txBody>
          <a:bodyPr wrap="square">
            <a:spAutoFit/>
          </a:bodyPr>
          <a:lstStyle/>
          <a:p>
            <a:pPr marL="228600" indent="-228600">
              <a:buAutoNum type="arabicPeriod"/>
            </a:pPr>
            <a:r>
              <a:rPr lang="en-US" sz="800" dirty="0">
                <a:solidFill>
                  <a:srgbClr val="000000"/>
                </a:solidFill>
                <a:latin typeface="Helvetica Neue" panose="02000503000000020004" pitchFamily="2" charset="0"/>
              </a:rPr>
              <a:t>Build a container on a system on which you have administrative privilege (e.g., your laptop).</a:t>
            </a:r>
          </a:p>
          <a:p>
            <a:pPr marL="685800" lvl="1" indent="-228600">
              <a:buFont typeface="Arial" panose="020B0604020202020204" pitchFamily="34" charset="0"/>
              <a:buChar char="•"/>
            </a:pPr>
            <a:r>
              <a:rPr lang="en-US" sz="800" b="1" u="sng" dirty="0">
                <a:solidFill>
                  <a:srgbClr val="000000"/>
                </a:solidFill>
                <a:latin typeface="Helvetica Neue" panose="02000503000000020004" pitchFamily="2" charset="0"/>
              </a:rPr>
              <a:t>Pros: </a:t>
            </a:r>
            <a:r>
              <a:rPr lang="en-US" sz="800" dirty="0">
                <a:solidFill>
                  <a:srgbClr val="000000"/>
                </a:solidFill>
                <a:latin typeface="Helvetica Neue" panose="02000503000000020004" pitchFamily="2" charset="0"/>
              </a:rPr>
              <a:t>You can interactively develop the container.</a:t>
            </a:r>
          </a:p>
          <a:p>
            <a:pPr marL="685800" lvl="1" indent="-228600">
              <a:buFont typeface="Arial" panose="020B0604020202020204" pitchFamily="34" charset="0"/>
              <a:buChar char="•"/>
            </a:pPr>
            <a:r>
              <a:rPr lang="en-US" sz="800" b="1" u="sng" dirty="0">
                <a:solidFill>
                  <a:srgbClr val="000000"/>
                </a:solidFill>
                <a:latin typeface="Helvetica Neue" panose="02000503000000020004" pitchFamily="2" charset="0"/>
              </a:rPr>
              <a:t>Cons: </a:t>
            </a:r>
            <a:r>
              <a:rPr lang="en-US" sz="800" dirty="0">
                <a:solidFill>
                  <a:srgbClr val="000000"/>
                </a:solidFill>
                <a:latin typeface="Helvetica Neue" panose="02000503000000020004" pitchFamily="2" charset="0"/>
              </a:rPr>
              <a:t>Requires many GB of disk space, requires administrative privilege, must keep software up-to-date, container transfer speeds can be slow depending on personal network connection.</a:t>
            </a:r>
          </a:p>
          <a:p>
            <a:pPr marL="228600" indent="-228600">
              <a:buAutoNum type="arabicPeriod"/>
            </a:pPr>
            <a:endParaRPr lang="en-US" sz="800" dirty="0">
              <a:solidFill>
                <a:srgbClr val="000000"/>
              </a:solidFill>
              <a:latin typeface="Helvetica Neue" panose="02000503000000020004" pitchFamily="2" charset="0"/>
            </a:endParaRPr>
          </a:p>
          <a:p>
            <a:pPr marL="228600" indent="-228600">
              <a:buAutoNum type="arabicPeriod"/>
            </a:pPr>
            <a:r>
              <a:rPr lang="en-US" sz="800" dirty="0">
                <a:solidFill>
                  <a:srgbClr val="000000"/>
                </a:solidFill>
                <a:latin typeface="Helvetica Neue" panose="02000503000000020004" pitchFamily="2" charset="0"/>
              </a:rPr>
              <a:t>Build a container on Singularity Hub using recipe, </a:t>
            </a:r>
            <a:r>
              <a:rPr lang="en-US" sz="800" dirty="0" err="1">
                <a:solidFill>
                  <a:srgbClr val="000000"/>
                </a:solidFill>
                <a:latin typeface="Helvetica Neue" panose="02000503000000020004" pitchFamily="2" charset="0"/>
              </a:rPr>
              <a:t>Github</a:t>
            </a:r>
            <a:endParaRPr lang="en-US" sz="800" dirty="0">
              <a:solidFill>
                <a:srgbClr val="000000"/>
              </a:solidFill>
              <a:latin typeface="Helvetica Neue" panose="02000503000000020004" pitchFamily="2" charset="0"/>
            </a:endParaRPr>
          </a:p>
          <a:p>
            <a:pPr marL="685800" lvl="1" indent="-228600">
              <a:buFont typeface="Arial" panose="020B0604020202020204" pitchFamily="34" charset="0"/>
              <a:buChar char="•"/>
            </a:pPr>
            <a:r>
              <a:rPr lang="en-US" sz="800" b="1" u="sng" dirty="0">
                <a:solidFill>
                  <a:srgbClr val="000000"/>
                </a:solidFill>
                <a:latin typeface="Helvetica Neue" panose="02000503000000020004" pitchFamily="2" charset="0"/>
              </a:rPr>
              <a:t>Pros: </a:t>
            </a:r>
            <a:r>
              <a:rPr lang="en-US" sz="800" dirty="0">
                <a:solidFill>
                  <a:srgbClr val="000000"/>
                </a:solidFill>
                <a:latin typeface="Helvetica Neue" panose="02000503000000020004" pitchFamily="2" charset="0"/>
              </a:rPr>
              <a:t>Essentially zero disk space required on your system, doesn’t require administrative privilege, no software upgrades needed, easy to retrieve from anywhere, typically faster transfers from Singularity Hub to desired endpoint. </a:t>
            </a:r>
          </a:p>
          <a:p>
            <a:pPr marL="685800" lvl="1" indent="-228600">
              <a:buFont typeface="Arial" panose="020B0604020202020204" pitchFamily="34" charset="0"/>
              <a:buChar char="•"/>
            </a:pPr>
            <a:r>
              <a:rPr lang="en-US" sz="800" b="1" u="sng" dirty="0">
                <a:solidFill>
                  <a:srgbClr val="000000"/>
                </a:solidFill>
                <a:latin typeface="Helvetica Neue" panose="02000503000000020004" pitchFamily="2" charset="0"/>
              </a:rPr>
              <a:t>Cons: </a:t>
            </a:r>
            <a:r>
              <a:rPr lang="en-US" sz="800" dirty="0">
                <a:solidFill>
                  <a:srgbClr val="000000"/>
                </a:solidFill>
                <a:latin typeface="Helvetica Neue" panose="02000503000000020004" pitchFamily="2" charset="0"/>
              </a:rPr>
              <a:t>Cannot interactively develop the container</a:t>
            </a:r>
          </a:p>
          <a:p>
            <a:pPr marL="685800" lvl="1" indent="-228600">
              <a:buFont typeface="Arial" panose="020B0604020202020204" pitchFamily="34" charset="0"/>
              <a:buChar char="•"/>
            </a:pPr>
            <a:endParaRPr lang="en-US" sz="800" dirty="0">
              <a:solidFill>
                <a:srgbClr val="000000"/>
              </a:solidFill>
              <a:latin typeface="Helvetica Neue" panose="02000503000000020004" pitchFamily="2" charset="0"/>
            </a:endParaRPr>
          </a:p>
          <a:p>
            <a:pPr marL="228600" indent="-228600">
              <a:buAutoNum type="arabicPeriod"/>
            </a:pPr>
            <a:r>
              <a:rPr lang="en-US" sz="800" dirty="0">
                <a:solidFill>
                  <a:srgbClr val="000000"/>
                </a:solidFill>
                <a:latin typeface="Helvetica Neue" panose="02000503000000020004" pitchFamily="2" charset="0"/>
              </a:rPr>
              <a:t>Build a container on </a:t>
            </a:r>
            <a:r>
              <a:rPr lang="en-US" sz="800" dirty="0" err="1">
                <a:solidFill>
                  <a:srgbClr val="000000"/>
                </a:solidFill>
                <a:latin typeface="Helvetica Neue" panose="02000503000000020004" pitchFamily="2" charset="0"/>
              </a:rPr>
              <a:t>Sylabs</a:t>
            </a:r>
            <a:r>
              <a:rPr lang="en-US" sz="800" dirty="0">
                <a:solidFill>
                  <a:srgbClr val="000000"/>
                </a:solidFill>
                <a:latin typeface="Helvetica Neue" panose="02000503000000020004" pitchFamily="2" charset="0"/>
              </a:rPr>
              <a:t> remote builder</a:t>
            </a:r>
          </a:p>
          <a:p>
            <a:pPr marL="685800" lvl="1" indent="-228600">
              <a:buFont typeface="Arial" panose="020B0604020202020204" pitchFamily="34" charset="0"/>
              <a:buChar char="•"/>
            </a:pPr>
            <a:r>
              <a:rPr lang="en-US" sz="800" b="1" u="sng" dirty="0">
                <a:solidFill>
                  <a:srgbClr val="000000"/>
                </a:solidFill>
                <a:latin typeface="Helvetica Neue" panose="02000503000000020004" pitchFamily="2" charset="0"/>
              </a:rPr>
              <a:t>Pros: </a:t>
            </a:r>
            <a:r>
              <a:rPr lang="en-US" sz="800" dirty="0">
                <a:solidFill>
                  <a:srgbClr val="000000"/>
                </a:solidFill>
                <a:latin typeface="Helvetica Neue" panose="02000503000000020004" pitchFamily="2" charset="0"/>
              </a:rPr>
              <a:t>Essentially zero disk space required on your system, doesn’t require administrative privilege, no software upgrades needed, easy to retrieve from anywhere, final container is placed on local machine</a:t>
            </a:r>
          </a:p>
          <a:p>
            <a:pPr marL="685800" lvl="1" indent="-228600">
              <a:buFont typeface="Arial" panose="020B0604020202020204" pitchFamily="34" charset="0"/>
              <a:buChar char="•"/>
            </a:pPr>
            <a:r>
              <a:rPr lang="en-US" sz="800" b="1" u="sng" dirty="0">
                <a:solidFill>
                  <a:srgbClr val="000000"/>
                </a:solidFill>
                <a:latin typeface="Helvetica Neue" panose="02000503000000020004" pitchFamily="2" charset="0"/>
              </a:rPr>
              <a:t>Cons: </a:t>
            </a:r>
            <a:r>
              <a:rPr lang="en-US" sz="800" dirty="0">
                <a:solidFill>
                  <a:srgbClr val="000000"/>
                </a:solidFill>
                <a:latin typeface="Helvetica Neue" panose="02000503000000020004" pitchFamily="2" charset="0"/>
              </a:rPr>
              <a:t>Cannot interactively develop the container, ‘Freemium’ version limited</a:t>
            </a:r>
          </a:p>
          <a:p>
            <a:pPr marL="685800" lvl="1" indent="-228600">
              <a:buFont typeface="Arial" panose="020B0604020202020204" pitchFamily="34" charset="0"/>
              <a:buChar char="•"/>
            </a:pPr>
            <a:endParaRPr lang="en-US" sz="800" dirty="0">
              <a:solidFill>
                <a:srgbClr val="000000"/>
              </a:solidFill>
              <a:latin typeface="Helvetica Neue" panose="02000503000000020004" pitchFamily="2" charset="0"/>
            </a:endParaRPr>
          </a:p>
          <a:p>
            <a:endParaRPr lang="en-US" sz="1000" dirty="0">
              <a:solidFill>
                <a:srgbClr val="000000"/>
              </a:solidFill>
              <a:latin typeface="Helvetica Neue" panose="02000503000000020004" pitchFamily="2" charset="0"/>
            </a:endParaRPr>
          </a:p>
        </p:txBody>
      </p:sp>
      <p:cxnSp>
        <p:nvCxnSpPr>
          <p:cNvPr id="8" name="Straight Connector 7">
            <a:extLst>
              <a:ext uri="{FF2B5EF4-FFF2-40B4-BE49-F238E27FC236}">
                <a16:creationId xmlns:a16="http://schemas.microsoft.com/office/drawing/2014/main" id="{5A40B072-28B0-F848-9290-3891A16E973B}"/>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C427DEC2-F45A-D048-8EB8-97DAC3B018B8}"/>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sp>
        <p:nvSpPr>
          <p:cNvPr id="10" name="Date Placeholder 5">
            <a:extLst>
              <a:ext uri="{FF2B5EF4-FFF2-40B4-BE49-F238E27FC236}">
                <a16:creationId xmlns:a16="http://schemas.microsoft.com/office/drawing/2014/main" id="{5AE61113-57AB-094E-9328-95123D0450D7}"/>
              </a:ext>
            </a:extLst>
          </p:cNvPr>
          <p:cNvSpPr>
            <a:spLocks noGrp="1"/>
          </p:cNvSpPr>
          <p:nvPr>
            <p:ph type="dt" sz="half" idx="6"/>
          </p:nvPr>
        </p:nvSpPr>
        <p:spPr>
          <a:xfrm>
            <a:off x="1619251" y="3235827"/>
            <a:ext cx="1360010" cy="153888"/>
          </a:xfrm>
        </p:spPr>
        <p:txBody>
          <a:bodyPr/>
          <a:lstStyle/>
          <a:p>
            <a:pPr marL="12700">
              <a:lnSpc>
                <a:spcPct val="100000"/>
              </a:lnSpc>
              <a:spcBef>
                <a:spcPts val="190"/>
              </a:spcBef>
            </a:pPr>
            <a:r>
              <a:rPr lang="en-US" sz="1000" dirty="0"/>
              <a:t>6/9/19</a:t>
            </a:r>
            <a:r>
              <a:rPr lang="en-US" sz="1000" spc="0" dirty="0"/>
              <a:t>   Containers</a:t>
            </a:r>
            <a:endParaRPr lang="en-US" sz="1000" spc="-5" dirty="0"/>
          </a:p>
        </p:txBody>
      </p:sp>
      <p:pic>
        <p:nvPicPr>
          <p:cNvPr id="15" name="Picture 14">
            <a:extLst>
              <a:ext uri="{FF2B5EF4-FFF2-40B4-BE49-F238E27FC236}">
                <a16:creationId xmlns:a16="http://schemas.microsoft.com/office/drawing/2014/main" id="{AA159436-421B-0F41-BC80-33324DB62693}"/>
              </a:ext>
            </a:extLst>
          </p:cNvPr>
          <p:cNvPicPr>
            <a:picLocks noChangeAspect="1"/>
          </p:cNvPicPr>
          <p:nvPr/>
        </p:nvPicPr>
        <p:blipFill rotWithShape="1">
          <a:blip r:embed="rId2"/>
          <a:srcRect b="16901"/>
          <a:stretch/>
        </p:blipFill>
        <p:spPr>
          <a:xfrm>
            <a:off x="3793539" y="3200081"/>
            <a:ext cx="762000" cy="225380"/>
          </a:xfrm>
          <a:prstGeom prst="rect">
            <a:avLst/>
          </a:prstGeom>
        </p:spPr>
      </p:pic>
    </p:spTree>
    <p:extLst>
      <p:ext uri="{BB962C8B-B14F-4D97-AF65-F5344CB8AC3E}">
        <p14:creationId xmlns:p14="http://schemas.microsoft.com/office/powerpoint/2010/main" val="1799538328"/>
      </p:ext>
    </p:extLst>
  </p:cSld>
  <p:clrMapOvr>
    <a:masterClrMapping/>
  </p:clrMapOvr>
  <p:transition>
    <p:cut/>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27C5EF52-FF0F-2B47-87C2-4D0E2D727DCC}"/>
              </a:ext>
            </a:extLst>
          </p:cNvPr>
          <p:cNvSpPr>
            <a:spLocks noGrp="1"/>
          </p:cNvSpPr>
          <p:nvPr>
            <p:ph type="sldNum" sz="quarter" idx="7"/>
          </p:nvPr>
        </p:nvSpPr>
        <p:spPr/>
        <p:txBody>
          <a:bodyPr/>
          <a:lstStyle/>
          <a:p>
            <a:pPr marL="25400">
              <a:lnSpc>
                <a:spcPct val="100000"/>
              </a:lnSpc>
              <a:spcBef>
                <a:spcPts val="190"/>
              </a:spcBef>
            </a:pPr>
            <a:fld id="{81D60167-4931-47E6-BA6A-407CBD079E47}" type="slidenum">
              <a:rPr lang="en-US" spc="-20" smtClean="0"/>
              <a:t>31</a:t>
            </a:fld>
            <a:endParaRPr lang="en-US" spc="-20" dirty="0"/>
          </a:p>
        </p:txBody>
      </p:sp>
      <p:sp>
        <p:nvSpPr>
          <p:cNvPr id="7" name="Title 1">
            <a:extLst>
              <a:ext uri="{FF2B5EF4-FFF2-40B4-BE49-F238E27FC236}">
                <a16:creationId xmlns:a16="http://schemas.microsoft.com/office/drawing/2014/main" id="{B0963D87-D68F-C04E-AA94-0AEF956B95A4}"/>
              </a:ext>
            </a:extLst>
          </p:cNvPr>
          <p:cNvSpPr>
            <a:spLocks noGrp="1"/>
          </p:cNvSpPr>
          <p:nvPr>
            <p:ph type="title"/>
          </p:nvPr>
        </p:nvSpPr>
        <p:spPr>
          <a:xfrm>
            <a:off x="204361" y="113403"/>
            <a:ext cx="3733800" cy="377026"/>
          </a:xfrm>
        </p:spPr>
        <p:txBody>
          <a:bodyPr/>
          <a:lstStyle/>
          <a:p>
            <a:r>
              <a:rPr lang="en-US" dirty="0"/>
              <a:t>What is a recipe?</a:t>
            </a:r>
          </a:p>
        </p:txBody>
      </p:sp>
      <p:pic>
        <p:nvPicPr>
          <p:cNvPr id="4" name="Picture 3">
            <a:extLst>
              <a:ext uri="{FF2B5EF4-FFF2-40B4-BE49-F238E27FC236}">
                <a16:creationId xmlns:a16="http://schemas.microsoft.com/office/drawing/2014/main" id="{2FF02C06-5017-5C44-9FA5-579014E594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7448" y="663575"/>
            <a:ext cx="3600450" cy="2152496"/>
          </a:xfrm>
          <a:prstGeom prst="rect">
            <a:avLst/>
          </a:prstGeom>
        </p:spPr>
      </p:pic>
      <p:sp>
        <p:nvSpPr>
          <p:cNvPr id="5" name="TextBox 4">
            <a:extLst>
              <a:ext uri="{FF2B5EF4-FFF2-40B4-BE49-F238E27FC236}">
                <a16:creationId xmlns:a16="http://schemas.microsoft.com/office/drawing/2014/main" id="{D038C409-3E96-8345-8269-55259C197FBA}"/>
              </a:ext>
            </a:extLst>
          </p:cNvPr>
          <p:cNvSpPr txBox="1"/>
          <p:nvPr/>
        </p:nvSpPr>
        <p:spPr>
          <a:xfrm>
            <a:off x="48869" y="670694"/>
            <a:ext cx="490840" cy="215444"/>
          </a:xfrm>
          <a:prstGeom prst="rect">
            <a:avLst/>
          </a:prstGeom>
          <a:noFill/>
        </p:spPr>
        <p:txBody>
          <a:bodyPr wrap="none" rtlCol="0">
            <a:spAutoFit/>
          </a:bodyPr>
          <a:lstStyle/>
          <a:p>
            <a:r>
              <a:rPr lang="en-US" sz="800" dirty="0">
                <a:solidFill>
                  <a:srgbClr val="FF0000"/>
                </a:solidFill>
              </a:rPr>
              <a:t>Header</a:t>
            </a:r>
          </a:p>
        </p:txBody>
      </p:sp>
      <p:sp>
        <p:nvSpPr>
          <p:cNvPr id="17" name="TextBox 16">
            <a:extLst>
              <a:ext uri="{FF2B5EF4-FFF2-40B4-BE49-F238E27FC236}">
                <a16:creationId xmlns:a16="http://schemas.microsoft.com/office/drawing/2014/main" id="{E973824C-F05F-E944-B92F-1D8E8221732C}"/>
              </a:ext>
            </a:extLst>
          </p:cNvPr>
          <p:cNvSpPr txBox="1"/>
          <p:nvPr/>
        </p:nvSpPr>
        <p:spPr>
          <a:xfrm>
            <a:off x="48869" y="977450"/>
            <a:ext cx="595035" cy="215444"/>
          </a:xfrm>
          <a:prstGeom prst="rect">
            <a:avLst/>
          </a:prstGeom>
          <a:noFill/>
        </p:spPr>
        <p:txBody>
          <a:bodyPr wrap="none" rtlCol="0">
            <a:spAutoFit/>
          </a:bodyPr>
          <a:lstStyle/>
          <a:p>
            <a:r>
              <a:rPr lang="en-US" sz="800" dirty="0">
                <a:solidFill>
                  <a:srgbClr val="FF0000"/>
                </a:solidFill>
              </a:rPr>
              <a:t>Metadata</a:t>
            </a:r>
          </a:p>
        </p:txBody>
      </p:sp>
      <p:sp>
        <p:nvSpPr>
          <p:cNvPr id="18" name="TextBox 17">
            <a:extLst>
              <a:ext uri="{FF2B5EF4-FFF2-40B4-BE49-F238E27FC236}">
                <a16:creationId xmlns:a16="http://schemas.microsoft.com/office/drawing/2014/main" id="{7479EDFC-3917-6B40-AD58-E20A4C301F58}"/>
              </a:ext>
            </a:extLst>
          </p:cNvPr>
          <p:cNvSpPr txBox="1"/>
          <p:nvPr/>
        </p:nvSpPr>
        <p:spPr>
          <a:xfrm>
            <a:off x="47137" y="1237682"/>
            <a:ext cx="926429" cy="461665"/>
          </a:xfrm>
          <a:prstGeom prst="rect">
            <a:avLst/>
          </a:prstGeom>
          <a:noFill/>
        </p:spPr>
        <p:txBody>
          <a:bodyPr wrap="square" rtlCol="0">
            <a:spAutoFit/>
          </a:bodyPr>
          <a:lstStyle/>
          <a:p>
            <a:r>
              <a:rPr lang="en-US" sz="800" dirty="0">
                <a:solidFill>
                  <a:srgbClr val="FF0000"/>
                </a:solidFill>
              </a:rPr>
              <a:t>Runtime environment variables</a:t>
            </a:r>
          </a:p>
        </p:txBody>
      </p:sp>
      <p:sp>
        <p:nvSpPr>
          <p:cNvPr id="19" name="TextBox 18">
            <a:extLst>
              <a:ext uri="{FF2B5EF4-FFF2-40B4-BE49-F238E27FC236}">
                <a16:creationId xmlns:a16="http://schemas.microsoft.com/office/drawing/2014/main" id="{BA003BF6-7712-E246-9433-29E5822D2253}"/>
              </a:ext>
            </a:extLst>
          </p:cNvPr>
          <p:cNvSpPr txBox="1"/>
          <p:nvPr/>
        </p:nvSpPr>
        <p:spPr>
          <a:xfrm>
            <a:off x="31464" y="1740406"/>
            <a:ext cx="926429" cy="338554"/>
          </a:xfrm>
          <a:prstGeom prst="rect">
            <a:avLst/>
          </a:prstGeom>
          <a:noFill/>
        </p:spPr>
        <p:txBody>
          <a:bodyPr wrap="square" rtlCol="0">
            <a:spAutoFit/>
          </a:bodyPr>
          <a:lstStyle/>
          <a:p>
            <a:r>
              <a:rPr lang="en-US" sz="800" dirty="0">
                <a:solidFill>
                  <a:srgbClr val="FF0000"/>
                </a:solidFill>
              </a:rPr>
              <a:t>Default program at runtime</a:t>
            </a:r>
          </a:p>
        </p:txBody>
      </p:sp>
      <p:sp>
        <p:nvSpPr>
          <p:cNvPr id="20" name="TextBox 19">
            <a:extLst>
              <a:ext uri="{FF2B5EF4-FFF2-40B4-BE49-F238E27FC236}">
                <a16:creationId xmlns:a16="http://schemas.microsoft.com/office/drawing/2014/main" id="{DB298139-9DA7-0140-905B-5380DCF8F581}"/>
              </a:ext>
            </a:extLst>
          </p:cNvPr>
          <p:cNvSpPr txBox="1"/>
          <p:nvPr/>
        </p:nvSpPr>
        <p:spPr>
          <a:xfrm>
            <a:off x="42132" y="2225837"/>
            <a:ext cx="926429" cy="584775"/>
          </a:xfrm>
          <a:prstGeom prst="rect">
            <a:avLst/>
          </a:prstGeom>
          <a:noFill/>
        </p:spPr>
        <p:txBody>
          <a:bodyPr wrap="square" rtlCol="0">
            <a:spAutoFit/>
          </a:bodyPr>
          <a:lstStyle/>
          <a:p>
            <a:r>
              <a:rPr lang="en-US" sz="800" dirty="0">
                <a:solidFill>
                  <a:srgbClr val="FF0000"/>
                </a:solidFill>
              </a:rPr>
              <a:t>Where software and directories are installed at </a:t>
            </a:r>
            <a:r>
              <a:rPr lang="en-US" sz="800" dirty="0" err="1">
                <a:solidFill>
                  <a:srgbClr val="FF0000"/>
                </a:solidFill>
              </a:rPr>
              <a:t>buildtime</a:t>
            </a:r>
            <a:r>
              <a:rPr lang="en-US" sz="800" dirty="0">
                <a:solidFill>
                  <a:srgbClr val="FF0000"/>
                </a:solidFill>
              </a:rPr>
              <a:t> </a:t>
            </a:r>
          </a:p>
        </p:txBody>
      </p:sp>
      <p:sp>
        <p:nvSpPr>
          <p:cNvPr id="11" name="Date Placeholder 5">
            <a:extLst>
              <a:ext uri="{FF2B5EF4-FFF2-40B4-BE49-F238E27FC236}">
                <a16:creationId xmlns:a16="http://schemas.microsoft.com/office/drawing/2014/main" id="{2E5A8841-2730-7648-96AA-F00ABA869D40}"/>
              </a:ext>
            </a:extLst>
          </p:cNvPr>
          <p:cNvSpPr>
            <a:spLocks noGrp="1"/>
          </p:cNvSpPr>
          <p:nvPr>
            <p:ph type="dt" sz="half" idx="6"/>
          </p:nvPr>
        </p:nvSpPr>
        <p:spPr>
          <a:xfrm>
            <a:off x="1681103" y="3235827"/>
            <a:ext cx="1204595" cy="153888"/>
          </a:xfrm>
        </p:spPr>
        <p:txBody>
          <a:bodyPr/>
          <a:lstStyle/>
          <a:p>
            <a:pPr marL="12700">
              <a:lnSpc>
                <a:spcPct val="100000"/>
              </a:lnSpc>
              <a:spcBef>
                <a:spcPts val="190"/>
              </a:spcBef>
            </a:pPr>
            <a:r>
              <a:rPr lang="en-US" sz="1000" spc="0" dirty="0"/>
              <a:t>6/9/19  Containers</a:t>
            </a:r>
            <a:endParaRPr lang="en-US" sz="1000" spc="-5" dirty="0"/>
          </a:p>
        </p:txBody>
      </p:sp>
      <p:pic>
        <p:nvPicPr>
          <p:cNvPr id="12" name="Picture 11">
            <a:extLst>
              <a:ext uri="{FF2B5EF4-FFF2-40B4-BE49-F238E27FC236}">
                <a16:creationId xmlns:a16="http://schemas.microsoft.com/office/drawing/2014/main" id="{1383821D-0B07-2C48-8969-80C931435AFF}"/>
              </a:ext>
            </a:extLst>
          </p:cNvPr>
          <p:cNvPicPr>
            <a:picLocks noChangeAspect="1"/>
          </p:cNvPicPr>
          <p:nvPr/>
        </p:nvPicPr>
        <p:blipFill rotWithShape="1">
          <a:blip r:embed="rId3"/>
          <a:srcRect b="16901"/>
          <a:stretch/>
        </p:blipFill>
        <p:spPr>
          <a:xfrm>
            <a:off x="3793539" y="3200081"/>
            <a:ext cx="762000" cy="225380"/>
          </a:xfrm>
          <a:prstGeom prst="rect">
            <a:avLst/>
          </a:prstGeom>
        </p:spPr>
      </p:pic>
      <p:sp>
        <p:nvSpPr>
          <p:cNvPr id="14" name="TextBox 13">
            <a:extLst>
              <a:ext uri="{FF2B5EF4-FFF2-40B4-BE49-F238E27FC236}">
                <a16:creationId xmlns:a16="http://schemas.microsoft.com/office/drawing/2014/main" id="{2B3A2F5A-3DAF-6042-AE6E-95A55A604F29}"/>
              </a:ext>
            </a:extLst>
          </p:cNvPr>
          <p:cNvSpPr txBox="1"/>
          <p:nvPr/>
        </p:nvSpPr>
        <p:spPr>
          <a:xfrm>
            <a:off x="793119" y="2904767"/>
            <a:ext cx="3669594" cy="230832"/>
          </a:xfrm>
          <a:prstGeom prst="rect">
            <a:avLst/>
          </a:prstGeom>
          <a:noFill/>
        </p:spPr>
        <p:txBody>
          <a:bodyPr wrap="none" rtlCol="0">
            <a:spAutoFit/>
          </a:bodyPr>
          <a:lstStyle/>
          <a:p>
            <a:r>
              <a:rPr lang="en-US" sz="900" i="1" dirty="0"/>
              <a:t>More: </a:t>
            </a:r>
            <a:r>
              <a:rPr lang="en-US" sz="900" i="1" dirty="0">
                <a:hlinkClick r:id="rId4">
                  <a:extLst>
                    <a:ext uri="{A12FA001-AC4F-418D-AE19-62706E023703}">
                      <ahyp:hlinkClr xmlns:ahyp="http://schemas.microsoft.com/office/drawing/2018/hyperlinkcolor" val="tx"/>
                    </a:ext>
                  </a:extLst>
                </a:hlinkClick>
              </a:rPr>
              <a:t>https://www.sylabs.io/guides/3.2/user-guide/definition_files.html</a:t>
            </a:r>
            <a:r>
              <a:rPr lang="en-US" sz="900" i="1" dirty="0"/>
              <a:t>   </a:t>
            </a:r>
          </a:p>
        </p:txBody>
      </p:sp>
      <p:cxnSp>
        <p:nvCxnSpPr>
          <p:cNvPr id="15" name="Straight Connector 14">
            <a:extLst>
              <a:ext uri="{FF2B5EF4-FFF2-40B4-BE49-F238E27FC236}">
                <a16:creationId xmlns:a16="http://schemas.microsoft.com/office/drawing/2014/main" id="{EED62B4B-8D5C-024C-8FF2-624C74CF3227}"/>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916908613"/>
      </p:ext>
    </p:extLst>
  </p:cSld>
  <p:clrMapOvr>
    <a:masterClrMapping/>
  </p:clrMapOvr>
  <p:transition>
    <p:cut/>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27C5EF52-FF0F-2B47-87C2-4D0E2D727DCC}"/>
              </a:ext>
            </a:extLst>
          </p:cNvPr>
          <p:cNvSpPr>
            <a:spLocks noGrp="1"/>
          </p:cNvSpPr>
          <p:nvPr>
            <p:ph type="sldNum" sz="quarter" idx="7"/>
          </p:nvPr>
        </p:nvSpPr>
        <p:spPr/>
        <p:txBody>
          <a:bodyPr/>
          <a:lstStyle/>
          <a:p>
            <a:pPr marL="25400">
              <a:lnSpc>
                <a:spcPct val="100000"/>
              </a:lnSpc>
              <a:spcBef>
                <a:spcPts val="190"/>
              </a:spcBef>
            </a:pPr>
            <a:fld id="{81D60167-4931-47E6-BA6A-407CBD079E47}" type="slidenum">
              <a:rPr lang="en-US" spc="-20" smtClean="0"/>
              <a:t>32</a:t>
            </a:fld>
            <a:endParaRPr lang="en-US" spc="-20" dirty="0"/>
          </a:p>
        </p:txBody>
      </p:sp>
      <p:cxnSp>
        <p:nvCxnSpPr>
          <p:cNvPr id="16" name="Straight Connector 15">
            <a:extLst>
              <a:ext uri="{FF2B5EF4-FFF2-40B4-BE49-F238E27FC236}">
                <a16:creationId xmlns:a16="http://schemas.microsoft.com/office/drawing/2014/main" id="{60EE5CD0-077A-EA4D-B825-AF6FFA73CFEC}"/>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sp>
        <p:nvSpPr>
          <p:cNvPr id="3" name="TextBox 2">
            <a:extLst>
              <a:ext uri="{FF2B5EF4-FFF2-40B4-BE49-F238E27FC236}">
                <a16:creationId xmlns:a16="http://schemas.microsoft.com/office/drawing/2014/main" id="{004F10A6-6DE2-8C4D-9F77-F7F346A552C6}"/>
              </a:ext>
            </a:extLst>
          </p:cNvPr>
          <p:cNvSpPr txBox="1"/>
          <p:nvPr/>
        </p:nvSpPr>
        <p:spPr>
          <a:xfrm>
            <a:off x="59062" y="2961482"/>
            <a:ext cx="1295400" cy="184666"/>
          </a:xfrm>
          <a:prstGeom prst="rect">
            <a:avLst/>
          </a:prstGeom>
          <a:noFill/>
        </p:spPr>
        <p:txBody>
          <a:bodyPr wrap="square" rtlCol="0">
            <a:spAutoFit/>
          </a:bodyPr>
          <a:lstStyle/>
          <a:p>
            <a:r>
              <a:rPr lang="en-US" sz="600" i="1" dirty="0"/>
              <a:t>https://</a:t>
            </a:r>
            <a:r>
              <a:rPr lang="en-US" sz="600" i="1" dirty="0" err="1"/>
              <a:t>singularity.lbl.gov</a:t>
            </a:r>
            <a:endParaRPr lang="en-US" sz="600" i="1" dirty="0"/>
          </a:p>
        </p:txBody>
      </p:sp>
      <p:pic>
        <p:nvPicPr>
          <p:cNvPr id="5" name="Picture 4">
            <a:extLst>
              <a:ext uri="{FF2B5EF4-FFF2-40B4-BE49-F238E27FC236}">
                <a16:creationId xmlns:a16="http://schemas.microsoft.com/office/drawing/2014/main" id="{D1401FB7-BCBB-AA4E-8A24-7DBE79E71A28}"/>
              </a:ext>
            </a:extLst>
          </p:cNvPr>
          <p:cNvPicPr>
            <a:picLocks noChangeAspect="1"/>
          </p:cNvPicPr>
          <p:nvPr/>
        </p:nvPicPr>
        <p:blipFill rotWithShape="1">
          <a:blip r:embed="rId2">
            <a:extLst>
              <a:ext uri="{28A0092B-C50C-407E-A947-70E740481C1C}">
                <a14:useLocalDpi xmlns:a14="http://schemas.microsoft.com/office/drawing/2010/main" val="0"/>
              </a:ext>
            </a:extLst>
          </a:blip>
          <a:srcRect t="14803"/>
          <a:stretch/>
        </p:blipFill>
        <p:spPr>
          <a:xfrm>
            <a:off x="0" y="1273175"/>
            <a:ext cx="4610100" cy="1152591"/>
          </a:xfrm>
          <a:prstGeom prst="rect">
            <a:avLst/>
          </a:prstGeom>
        </p:spPr>
      </p:pic>
      <p:sp>
        <p:nvSpPr>
          <p:cNvPr id="12" name="Title 1">
            <a:extLst>
              <a:ext uri="{FF2B5EF4-FFF2-40B4-BE49-F238E27FC236}">
                <a16:creationId xmlns:a16="http://schemas.microsoft.com/office/drawing/2014/main" id="{155FCCF2-45C7-A245-87C8-CF2487AB09E0}"/>
              </a:ext>
            </a:extLst>
          </p:cNvPr>
          <p:cNvSpPr>
            <a:spLocks noGrp="1"/>
          </p:cNvSpPr>
          <p:nvPr>
            <p:ph type="title"/>
          </p:nvPr>
        </p:nvSpPr>
        <p:spPr>
          <a:xfrm>
            <a:off x="247650" y="171288"/>
            <a:ext cx="3733800" cy="377026"/>
          </a:xfrm>
        </p:spPr>
        <p:txBody>
          <a:bodyPr/>
          <a:lstStyle/>
          <a:p>
            <a:r>
              <a:rPr lang="en-US" dirty="0"/>
              <a:t>Container Formats</a:t>
            </a:r>
          </a:p>
        </p:txBody>
      </p:sp>
      <p:sp>
        <p:nvSpPr>
          <p:cNvPr id="7" name="Date Placeholder 5">
            <a:extLst>
              <a:ext uri="{FF2B5EF4-FFF2-40B4-BE49-F238E27FC236}">
                <a16:creationId xmlns:a16="http://schemas.microsoft.com/office/drawing/2014/main" id="{66AAB4F1-E42D-0F4A-9192-AA2BDDBAC0DA}"/>
              </a:ext>
            </a:extLst>
          </p:cNvPr>
          <p:cNvSpPr>
            <a:spLocks noGrp="1"/>
          </p:cNvSpPr>
          <p:nvPr>
            <p:ph type="dt" sz="half" idx="6"/>
          </p:nvPr>
        </p:nvSpPr>
        <p:spPr>
          <a:xfrm>
            <a:off x="1681103" y="3235827"/>
            <a:ext cx="1204595" cy="153888"/>
          </a:xfrm>
        </p:spPr>
        <p:txBody>
          <a:bodyPr/>
          <a:lstStyle/>
          <a:p>
            <a:pPr marL="12700">
              <a:lnSpc>
                <a:spcPct val="100000"/>
              </a:lnSpc>
              <a:spcBef>
                <a:spcPts val="190"/>
              </a:spcBef>
            </a:pPr>
            <a:r>
              <a:rPr lang="en-US" sz="1000" spc="0" dirty="0"/>
              <a:t>6/9/19  Containers</a:t>
            </a:r>
            <a:endParaRPr lang="en-US" sz="1000" spc="-5" dirty="0"/>
          </a:p>
        </p:txBody>
      </p:sp>
      <p:pic>
        <p:nvPicPr>
          <p:cNvPr id="8" name="Picture 7">
            <a:extLst>
              <a:ext uri="{FF2B5EF4-FFF2-40B4-BE49-F238E27FC236}">
                <a16:creationId xmlns:a16="http://schemas.microsoft.com/office/drawing/2014/main" id="{9109DA15-35AA-A14F-B3B9-B2172D7F335A}"/>
              </a:ext>
            </a:extLst>
          </p:cNvPr>
          <p:cNvPicPr>
            <a:picLocks noChangeAspect="1"/>
          </p:cNvPicPr>
          <p:nvPr/>
        </p:nvPicPr>
        <p:blipFill rotWithShape="1">
          <a:blip r:embed="rId3"/>
          <a:srcRect b="16901"/>
          <a:stretch/>
        </p:blipFill>
        <p:spPr>
          <a:xfrm>
            <a:off x="3793539" y="3200081"/>
            <a:ext cx="762000" cy="225380"/>
          </a:xfrm>
          <a:prstGeom prst="rect">
            <a:avLst/>
          </a:prstGeom>
        </p:spPr>
      </p:pic>
      <p:cxnSp>
        <p:nvCxnSpPr>
          <p:cNvPr id="4" name="Straight Arrow Connector 3">
            <a:extLst>
              <a:ext uri="{FF2B5EF4-FFF2-40B4-BE49-F238E27FC236}">
                <a16:creationId xmlns:a16="http://schemas.microsoft.com/office/drawing/2014/main" id="{8E0478E9-AE04-5645-BDA1-28AF06DEA913}"/>
              </a:ext>
            </a:extLst>
          </p:cNvPr>
          <p:cNvCxnSpPr>
            <a:cxnSpLocks/>
          </p:cNvCxnSpPr>
          <p:nvPr/>
        </p:nvCxnSpPr>
        <p:spPr>
          <a:xfrm>
            <a:off x="628650" y="1001674"/>
            <a:ext cx="1" cy="24438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F247FFE2-692C-C947-B4F8-B66B2DEA8550}"/>
              </a:ext>
            </a:extLst>
          </p:cNvPr>
          <p:cNvSpPr txBox="1"/>
          <p:nvPr/>
        </p:nvSpPr>
        <p:spPr>
          <a:xfrm>
            <a:off x="671984" y="767240"/>
            <a:ext cx="2282997" cy="430887"/>
          </a:xfrm>
          <a:prstGeom prst="rect">
            <a:avLst/>
          </a:prstGeom>
          <a:noFill/>
          <a:ln>
            <a:noFill/>
          </a:ln>
        </p:spPr>
        <p:txBody>
          <a:bodyPr wrap="none" rtlCol="0">
            <a:spAutoFit/>
          </a:bodyPr>
          <a:lstStyle/>
          <a:p>
            <a:r>
              <a:rPr lang="en-US" sz="1100" dirty="0">
                <a:solidFill>
                  <a:srgbClr val="FF0000"/>
                </a:solidFill>
              </a:rPr>
              <a:t>*.</a:t>
            </a:r>
            <a:r>
              <a:rPr lang="en-US" sz="1100" dirty="0" err="1">
                <a:solidFill>
                  <a:srgbClr val="FF0000"/>
                </a:solidFill>
              </a:rPr>
              <a:t>sif</a:t>
            </a:r>
            <a:r>
              <a:rPr lang="en-US" sz="1100" dirty="0">
                <a:solidFill>
                  <a:srgbClr val="FF0000"/>
                </a:solidFill>
              </a:rPr>
              <a:t> format and older *.</a:t>
            </a:r>
            <a:r>
              <a:rPr lang="en-US" sz="1100" dirty="0" err="1">
                <a:solidFill>
                  <a:srgbClr val="FF0000"/>
                </a:solidFill>
              </a:rPr>
              <a:t>simg</a:t>
            </a:r>
            <a:r>
              <a:rPr lang="en-US" sz="1100" dirty="0">
                <a:solidFill>
                  <a:srgbClr val="FF0000"/>
                </a:solidFill>
              </a:rPr>
              <a:t> format </a:t>
            </a:r>
          </a:p>
          <a:p>
            <a:r>
              <a:rPr lang="en-US" sz="1100" dirty="0">
                <a:solidFill>
                  <a:srgbClr val="FF0000"/>
                </a:solidFill>
              </a:rPr>
              <a:t>(immutable final container format)</a:t>
            </a:r>
          </a:p>
        </p:txBody>
      </p:sp>
      <p:sp>
        <p:nvSpPr>
          <p:cNvPr id="14" name="Oval 13">
            <a:extLst>
              <a:ext uri="{FF2B5EF4-FFF2-40B4-BE49-F238E27FC236}">
                <a16:creationId xmlns:a16="http://schemas.microsoft.com/office/drawing/2014/main" id="{F33759C1-D7FB-4343-858D-D2A65A2169ED}"/>
              </a:ext>
            </a:extLst>
          </p:cNvPr>
          <p:cNvSpPr/>
          <p:nvPr/>
        </p:nvSpPr>
        <p:spPr>
          <a:xfrm>
            <a:off x="171450" y="1255142"/>
            <a:ext cx="547342" cy="13306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71FE5E3D-201E-BA4E-81FF-1250F0DD1B49}"/>
              </a:ext>
            </a:extLst>
          </p:cNvPr>
          <p:cNvSpPr/>
          <p:nvPr/>
        </p:nvSpPr>
        <p:spPr>
          <a:xfrm>
            <a:off x="93698" y="1790858"/>
            <a:ext cx="613064" cy="13306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Arrow Connector 17">
            <a:extLst>
              <a:ext uri="{FF2B5EF4-FFF2-40B4-BE49-F238E27FC236}">
                <a16:creationId xmlns:a16="http://schemas.microsoft.com/office/drawing/2014/main" id="{8F14811C-E836-A048-8AAC-32303F4802FB}"/>
              </a:ext>
            </a:extLst>
          </p:cNvPr>
          <p:cNvCxnSpPr>
            <a:cxnSpLocks/>
          </p:cNvCxnSpPr>
          <p:nvPr/>
        </p:nvCxnSpPr>
        <p:spPr>
          <a:xfrm flipV="1">
            <a:off x="147611" y="1914235"/>
            <a:ext cx="0" cy="78917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443F6909-8ACE-F24D-8B85-34D769A50A11}"/>
              </a:ext>
            </a:extLst>
          </p:cNvPr>
          <p:cNvCxnSpPr/>
          <p:nvPr/>
        </p:nvCxnSpPr>
        <p:spPr>
          <a:xfrm>
            <a:off x="628650" y="1005122"/>
            <a:ext cx="7620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F75E133-60F7-154C-A50F-86B46511E485}"/>
              </a:ext>
            </a:extLst>
          </p:cNvPr>
          <p:cNvCxnSpPr/>
          <p:nvPr/>
        </p:nvCxnSpPr>
        <p:spPr>
          <a:xfrm>
            <a:off x="148943" y="2703413"/>
            <a:ext cx="7620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5D8348D1-9EB4-A24D-AE56-AE8B9BFAC39D}"/>
              </a:ext>
            </a:extLst>
          </p:cNvPr>
          <p:cNvSpPr txBox="1"/>
          <p:nvPr/>
        </p:nvSpPr>
        <p:spPr>
          <a:xfrm>
            <a:off x="171450" y="2571635"/>
            <a:ext cx="3781805" cy="261610"/>
          </a:xfrm>
          <a:prstGeom prst="rect">
            <a:avLst/>
          </a:prstGeom>
          <a:noFill/>
          <a:ln>
            <a:noFill/>
          </a:ln>
        </p:spPr>
        <p:txBody>
          <a:bodyPr wrap="none" rtlCol="0">
            <a:spAutoFit/>
          </a:bodyPr>
          <a:lstStyle/>
          <a:p>
            <a:r>
              <a:rPr lang="en-US" sz="1100" dirty="0">
                <a:solidFill>
                  <a:srgbClr val="FF0000"/>
                </a:solidFill>
              </a:rPr>
              <a:t>Writeable sandbox used for interactive container development</a:t>
            </a:r>
          </a:p>
        </p:txBody>
      </p:sp>
    </p:spTree>
    <p:extLst>
      <p:ext uri="{BB962C8B-B14F-4D97-AF65-F5344CB8AC3E}">
        <p14:creationId xmlns:p14="http://schemas.microsoft.com/office/powerpoint/2010/main" val="2253659474"/>
      </p:ext>
    </p:extLst>
  </p:cSld>
  <p:clrMapOvr>
    <a:masterClrMapping/>
  </p:clrMapOvr>
  <p:transition>
    <p:cut/>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B0963D87-D68F-C04E-AA94-0AEF956B95A4}"/>
              </a:ext>
            </a:extLst>
          </p:cNvPr>
          <p:cNvSpPr>
            <a:spLocks noGrp="1"/>
          </p:cNvSpPr>
          <p:nvPr>
            <p:ph type="title"/>
          </p:nvPr>
        </p:nvSpPr>
        <p:spPr>
          <a:xfrm>
            <a:off x="247650" y="171288"/>
            <a:ext cx="3733800" cy="754053"/>
          </a:xfrm>
        </p:spPr>
        <p:txBody>
          <a:bodyPr/>
          <a:lstStyle/>
          <a:p>
            <a:r>
              <a:rPr lang="en-US" dirty="0"/>
              <a:t>1. Building a container interactively</a:t>
            </a:r>
          </a:p>
        </p:txBody>
      </p:sp>
      <p:sp>
        <p:nvSpPr>
          <p:cNvPr id="11" name="Rectangle 10">
            <a:extLst>
              <a:ext uri="{FF2B5EF4-FFF2-40B4-BE49-F238E27FC236}">
                <a16:creationId xmlns:a16="http://schemas.microsoft.com/office/drawing/2014/main" id="{2834298F-0236-8648-B203-29F314A85968}"/>
              </a:ext>
            </a:extLst>
          </p:cNvPr>
          <p:cNvSpPr/>
          <p:nvPr/>
        </p:nvSpPr>
        <p:spPr>
          <a:xfrm>
            <a:off x="59062" y="925341"/>
            <a:ext cx="4496477" cy="2154436"/>
          </a:xfrm>
          <a:prstGeom prst="rect">
            <a:avLst/>
          </a:prstGeom>
        </p:spPr>
        <p:txBody>
          <a:bodyPr wrap="square">
            <a:spAutoFit/>
          </a:bodyPr>
          <a:lstStyle/>
          <a:p>
            <a:pPr marL="171450" indent="-171450">
              <a:buFont typeface="Arial" panose="020B0604020202020204" pitchFamily="34" charset="0"/>
              <a:buChar char="•"/>
            </a:pPr>
            <a:r>
              <a:rPr lang="en-US" altLang="en-US" sz="1000" dirty="0">
                <a:latin typeface="Helvetica Neue" panose="02000503000000020004" pitchFamily="2" charset="0"/>
                <a:ea typeface="Helvetica Neue" panose="02000503000000020004" pitchFamily="2" charset="0"/>
                <a:cs typeface="Helvetica Neue" panose="02000503000000020004" pitchFamily="2" charset="0"/>
              </a:rPr>
              <a:t>Bootstrap a base container (has OS you want, maybe other stuff too) into a sandbox:</a:t>
            </a:r>
          </a:p>
          <a:p>
            <a:r>
              <a:rPr lang="en-US" sz="800" dirty="0">
                <a:latin typeface="Courier New" panose="02070309020205020404" pitchFamily="49" charset="0"/>
                <a:cs typeface="Courier New" panose="02070309020205020404" pitchFamily="49" charset="0"/>
              </a:rPr>
              <a:t>    </a:t>
            </a:r>
            <a:r>
              <a:rPr lang="en-US" sz="800" dirty="0" err="1">
                <a:solidFill>
                  <a:srgbClr val="FF0000"/>
                </a:solidFill>
                <a:latin typeface="Courier New" panose="02070309020205020404" pitchFamily="49" charset="0"/>
                <a:cs typeface="Courier New" panose="02070309020205020404" pitchFamily="49" charset="0"/>
              </a:rPr>
              <a:t>sudo</a:t>
            </a:r>
            <a:r>
              <a:rPr lang="en-US" sz="800" dirty="0">
                <a:solidFill>
                  <a:srgbClr val="FF0000"/>
                </a:solidFill>
                <a:latin typeface="Courier New" panose="02070309020205020404" pitchFamily="49" charset="0"/>
                <a:cs typeface="Courier New" panose="02070309020205020404" pitchFamily="49" charset="0"/>
              </a:rPr>
              <a:t> singularity build --sandbox </a:t>
            </a:r>
            <a:r>
              <a:rPr lang="en-US" sz="800" dirty="0" err="1">
                <a:solidFill>
                  <a:srgbClr val="FF0000"/>
                </a:solidFill>
                <a:latin typeface="Courier New" panose="02070309020205020404" pitchFamily="49" charset="0"/>
                <a:cs typeface="Courier New" panose="02070309020205020404" pitchFamily="49" charset="0"/>
              </a:rPr>
              <a:t>mytest</a:t>
            </a:r>
            <a:r>
              <a:rPr lang="en-US" sz="800" dirty="0">
                <a:solidFill>
                  <a:srgbClr val="FF0000"/>
                </a:solidFill>
                <a:latin typeface="Courier New" panose="02070309020205020404" pitchFamily="49" charset="0"/>
                <a:cs typeface="Courier New" panose="02070309020205020404" pitchFamily="49" charset="0"/>
              </a:rPr>
              <a:t>/ docker://</a:t>
            </a:r>
            <a:r>
              <a:rPr lang="en-US" sz="800" dirty="0" err="1">
                <a:solidFill>
                  <a:srgbClr val="FF0000"/>
                </a:solidFill>
                <a:latin typeface="Courier New" panose="02070309020205020404" pitchFamily="49" charset="0"/>
                <a:cs typeface="Courier New" panose="02070309020205020404" pitchFamily="49" charset="0"/>
              </a:rPr>
              <a:t>alpine:latest</a:t>
            </a:r>
            <a:endParaRPr lang="en-US" sz="800" dirty="0">
              <a:solidFill>
                <a:srgbClr val="FF0000"/>
              </a:solidFill>
              <a:latin typeface="Helvetica Neue" panose="02000503000000020004" pitchFamily="2" charset="0"/>
            </a:endParaRPr>
          </a:p>
          <a:p>
            <a:endParaRPr lang="en-US" altLang="en-US" sz="1000" dirty="0">
              <a:latin typeface="Helvetica Neue" panose="02000503000000020004" pitchFamily="2" charset="0"/>
              <a:ea typeface="Helvetica Neue" panose="02000503000000020004" pitchFamily="2" charset="0"/>
              <a:cs typeface="Helvetica Neue" panose="02000503000000020004" pitchFamily="2" charset="0"/>
            </a:endParaRPr>
          </a:p>
          <a:p>
            <a:pPr marL="171450" indent="-171450">
              <a:buFont typeface="Arial" panose="020B0604020202020204" pitchFamily="34" charset="0"/>
              <a:buChar char="•"/>
            </a:pPr>
            <a:r>
              <a:rPr lang="en-US" altLang="en-US" sz="1000" dirty="0">
                <a:latin typeface="Helvetica Neue" panose="02000503000000020004" pitchFamily="2" charset="0"/>
                <a:ea typeface="Helvetica Neue" panose="02000503000000020004" pitchFamily="2" charset="0"/>
                <a:cs typeface="Helvetica Neue" panose="02000503000000020004" pitchFamily="2" charset="0"/>
              </a:rPr>
              <a:t>Shell into the container and install what you need by trial and error:</a:t>
            </a:r>
            <a:r>
              <a:rPr lang="en-US" sz="1000" dirty="0">
                <a:latin typeface="Courier New" panose="02070309020205020404" pitchFamily="49" charset="0"/>
                <a:cs typeface="Courier New" panose="02070309020205020404" pitchFamily="49" charset="0"/>
              </a:rPr>
              <a:t> </a:t>
            </a:r>
          </a:p>
          <a:p>
            <a:r>
              <a:rPr lang="en-US" sz="1000" dirty="0">
                <a:latin typeface="Courier New" panose="02070309020205020404" pitchFamily="49" charset="0"/>
                <a:cs typeface="Courier New" panose="02070309020205020404" pitchFamily="49" charset="0"/>
              </a:rPr>
              <a:t>   </a:t>
            </a:r>
            <a:r>
              <a:rPr lang="en-US" sz="800" dirty="0" err="1">
                <a:solidFill>
                  <a:srgbClr val="FF0000"/>
                </a:solidFill>
                <a:latin typeface="Courier New" panose="02070309020205020404" pitchFamily="49" charset="0"/>
                <a:cs typeface="Courier New" panose="02070309020205020404" pitchFamily="49" charset="0"/>
              </a:rPr>
              <a:t>sudo</a:t>
            </a:r>
            <a:r>
              <a:rPr lang="en-US" sz="800" dirty="0">
                <a:solidFill>
                  <a:srgbClr val="FF0000"/>
                </a:solidFill>
                <a:latin typeface="Courier New" panose="02070309020205020404" pitchFamily="49" charset="0"/>
                <a:cs typeface="Courier New" panose="02070309020205020404" pitchFamily="49" charset="0"/>
              </a:rPr>
              <a:t> singularity shell –-writable </a:t>
            </a:r>
            <a:r>
              <a:rPr lang="en-US" sz="800" dirty="0" err="1">
                <a:solidFill>
                  <a:srgbClr val="FF0000"/>
                </a:solidFill>
                <a:latin typeface="Courier New" panose="02070309020205020404" pitchFamily="49" charset="0"/>
                <a:cs typeface="Courier New" panose="02070309020205020404" pitchFamily="49" charset="0"/>
              </a:rPr>
              <a:t>mytest</a:t>
            </a:r>
            <a:r>
              <a:rPr lang="en-US" sz="800" dirty="0">
                <a:solidFill>
                  <a:srgbClr val="FF0000"/>
                </a:solidFill>
                <a:latin typeface="Courier New" panose="02070309020205020404" pitchFamily="49" charset="0"/>
                <a:cs typeface="Courier New" panose="02070309020205020404" pitchFamily="49" charset="0"/>
              </a:rPr>
              <a:t>/</a:t>
            </a:r>
            <a:endParaRPr lang="en-US" sz="800" dirty="0">
              <a:solidFill>
                <a:srgbClr val="FF0000"/>
              </a:solidFill>
              <a:latin typeface="Helvetica Neue" panose="02000503000000020004" pitchFamily="2" charset="0"/>
            </a:endParaRPr>
          </a:p>
          <a:p>
            <a:pPr marL="628650" lvl="1" indent="-171450">
              <a:buFont typeface="Arial" panose="020B0604020202020204" pitchFamily="34" charset="0"/>
              <a:buChar char="•"/>
            </a:pPr>
            <a:r>
              <a:rPr lang="en-US" altLang="en-US" sz="800" dirty="0">
                <a:latin typeface="Helvetica Neue" panose="02000503000000020004" pitchFamily="2" charset="0"/>
                <a:ea typeface="Helvetica Neue" panose="02000503000000020004" pitchFamily="2" charset="0"/>
                <a:cs typeface="Helvetica Neue" panose="02000503000000020004" pitchFamily="2" charset="0"/>
              </a:rPr>
              <a:t>[now do stuff in container; as you get it correct, add commands to Singularity recipe]</a:t>
            </a:r>
          </a:p>
          <a:p>
            <a:pPr marL="171450" indent="-171450">
              <a:buFont typeface="Arial" panose="020B0604020202020204" pitchFamily="34" charset="0"/>
              <a:buChar char="•"/>
            </a:pPr>
            <a:endParaRPr lang="en-US" altLang="en-US" sz="1000" dirty="0">
              <a:latin typeface="Helvetica Neue" panose="02000503000000020004" pitchFamily="2" charset="0"/>
              <a:ea typeface="Helvetica Neue" panose="02000503000000020004" pitchFamily="2" charset="0"/>
              <a:cs typeface="Helvetica Neue" panose="02000503000000020004" pitchFamily="2" charset="0"/>
            </a:endParaRPr>
          </a:p>
          <a:p>
            <a:pPr marL="171450" indent="-171450">
              <a:buFont typeface="Arial" panose="020B0604020202020204" pitchFamily="34" charset="0"/>
              <a:buChar char="•"/>
            </a:pPr>
            <a:r>
              <a:rPr lang="en-US" altLang="en-US" sz="1000" dirty="0">
                <a:latin typeface="Helvetica Neue" panose="02000503000000020004" pitchFamily="2" charset="0"/>
                <a:ea typeface="Helvetica Neue" panose="02000503000000020004" pitchFamily="2" charset="0"/>
                <a:cs typeface="Helvetica Neue" panose="02000503000000020004" pitchFamily="2" charset="0"/>
              </a:rPr>
              <a:t>Now finalize container.  </a:t>
            </a:r>
          </a:p>
          <a:p>
            <a:pPr marL="628650" lvl="1" indent="-171450">
              <a:buFont typeface="Arial" panose="020B0604020202020204" pitchFamily="34" charset="0"/>
              <a:buChar char="•"/>
            </a:pPr>
            <a:r>
              <a:rPr lang="en-US" altLang="en-US" sz="1000" dirty="0">
                <a:latin typeface="Helvetica Neue" panose="02000503000000020004" pitchFamily="2" charset="0"/>
                <a:ea typeface="Helvetica Neue" panose="02000503000000020004" pitchFamily="2" charset="0"/>
                <a:cs typeface="Helvetica Neue" panose="02000503000000020004" pitchFamily="2" charset="0"/>
              </a:rPr>
              <a:t>You can either build </a:t>
            </a:r>
            <a:r>
              <a:rPr lang="en-US" altLang="en-US" sz="1000" dirty="0" err="1">
                <a:latin typeface="Helvetica Neue" panose="02000503000000020004" pitchFamily="2" charset="0"/>
                <a:ea typeface="Helvetica Neue" panose="02000503000000020004" pitchFamily="2" charset="0"/>
                <a:cs typeface="Helvetica Neue" panose="02000503000000020004" pitchFamily="2" charset="0"/>
              </a:rPr>
              <a:t>squashfs</a:t>
            </a:r>
            <a:r>
              <a:rPr lang="en-US" altLang="en-US" sz="1000" dirty="0">
                <a:latin typeface="Helvetica Neue" panose="02000503000000020004" pitchFamily="2" charset="0"/>
                <a:ea typeface="Helvetica Neue" panose="02000503000000020004" pitchFamily="2" charset="0"/>
                <a:cs typeface="Helvetica Neue" panose="02000503000000020004" pitchFamily="2" charset="0"/>
              </a:rPr>
              <a:t> image from sandbox: </a:t>
            </a:r>
          </a:p>
          <a:p>
            <a:pPr lvl="1"/>
            <a:r>
              <a:rPr lang="en-US" sz="1000" dirty="0">
                <a:latin typeface="Helvetica Neue" panose="02000503000000020004" pitchFamily="2" charset="0"/>
                <a:ea typeface="Helvetica Neue" panose="02000503000000020004" pitchFamily="2" charset="0"/>
                <a:cs typeface="Helvetica Neue" panose="02000503000000020004" pitchFamily="2" charset="0"/>
              </a:rPr>
              <a:t>      </a:t>
            </a:r>
            <a:r>
              <a:rPr lang="en-US" sz="800" dirty="0" err="1">
                <a:solidFill>
                  <a:srgbClr val="FF0000"/>
                </a:solidFill>
                <a:latin typeface="Courier New" panose="02070309020205020404" pitchFamily="49" charset="0"/>
                <a:cs typeface="Courier New" panose="02070309020205020404" pitchFamily="49" charset="0"/>
              </a:rPr>
              <a:t>sudo</a:t>
            </a:r>
            <a:r>
              <a:rPr lang="en-US" sz="800" dirty="0">
                <a:solidFill>
                  <a:srgbClr val="FF0000"/>
                </a:solidFill>
                <a:latin typeface="Courier New" panose="02070309020205020404" pitchFamily="49" charset="0"/>
                <a:cs typeface="Courier New" panose="02070309020205020404" pitchFamily="49" charset="0"/>
              </a:rPr>
              <a:t> singularity build </a:t>
            </a:r>
            <a:r>
              <a:rPr lang="en-US" sz="800" dirty="0" err="1">
                <a:solidFill>
                  <a:srgbClr val="FF0000"/>
                </a:solidFill>
                <a:latin typeface="Courier New" panose="02070309020205020404" pitchFamily="49" charset="0"/>
                <a:cs typeface="Courier New" panose="02070309020205020404" pitchFamily="49" charset="0"/>
              </a:rPr>
              <a:t>mytest.sif</a:t>
            </a:r>
            <a:r>
              <a:rPr lang="en-US" sz="800" dirty="0">
                <a:solidFill>
                  <a:srgbClr val="FF0000"/>
                </a:solidFill>
                <a:latin typeface="Courier New" panose="02070309020205020404" pitchFamily="49" charset="0"/>
                <a:cs typeface="Courier New" panose="02070309020205020404" pitchFamily="49" charset="0"/>
              </a:rPr>
              <a:t> </a:t>
            </a:r>
            <a:r>
              <a:rPr lang="en-US" sz="800" dirty="0" err="1">
                <a:solidFill>
                  <a:srgbClr val="FF0000"/>
                </a:solidFill>
                <a:latin typeface="Courier New" panose="02070309020205020404" pitchFamily="49" charset="0"/>
                <a:cs typeface="Courier New" panose="02070309020205020404" pitchFamily="49" charset="0"/>
              </a:rPr>
              <a:t>mytest</a:t>
            </a:r>
            <a:r>
              <a:rPr lang="en-US" sz="800" dirty="0">
                <a:solidFill>
                  <a:srgbClr val="FF0000"/>
                </a:solidFill>
                <a:latin typeface="Courier New" panose="02070309020205020404" pitchFamily="49" charset="0"/>
                <a:cs typeface="Courier New" panose="02070309020205020404" pitchFamily="49" charset="0"/>
              </a:rPr>
              <a:t>/</a:t>
            </a:r>
            <a:endParaRPr lang="en-US" sz="800" dirty="0">
              <a:solidFill>
                <a:srgbClr val="FF0000"/>
              </a:solidFill>
              <a:latin typeface="Helvetica Neue" panose="02000503000000020004" pitchFamily="2" charset="0"/>
            </a:endParaRPr>
          </a:p>
          <a:p>
            <a:pPr marL="628650" lvl="1" indent="-171450">
              <a:buFont typeface="Arial" panose="020B0604020202020204" pitchFamily="34" charset="0"/>
              <a:buChar char="•"/>
            </a:pPr>
            <a:r>
              <a:rPr lang="en-US" altLang="en-US" sz="1000" dirty="0">
                <a:latin typeface="Helvetica Neue" panose="02000503000000020004" pitchFamily="2" charset="0"/>
                <a:ea typeface="Helvetica Neue" panose="02000503000000020004" pitchFamily="2" charset="0"/>
                <a:cs typeface="Helvetica Neue" panose="02000503000000020004" pitchFamily="2" charset="0"/>
              </a:rPr>
              <a:t>Or you can build </a:t>
            </a:r>
            <a:r>
              <a:rPr lang="en-US" altLang="en-US" sz="1000" dirty="0" err="1">
                <a:latin typeface="Helvetica Neue" panose="02000503000000020004" pitchFamily="2" charset="0"/>
                <a:ea typeface="Helvetica Neue" panose="02000503000000020004" pitchFamily="2" charset="0"/>
                <a:cs typeface="Helvetica Neue" panose="02000503000000020004" pitchFamily="2" charset="0"/>
              </a:rPr>
              <a:t>squashfs</a:t>
            </a:r>
            <a:r>
              <a:rPr lang="en-US" altLang="en-US" sz="1000" dirty="0">
                <a:latin typeface="Helvetica Neue" panose="02000503000000020004" pitchFamily="2" charset="0"/>
                <a:ea typeface="Helvetica Neue" panose="02000503000000020004" pitchFamily="2" charset="0"/>
                <a:cs typeface="Helvetica Neue" panose="02000503000000020004" pitchFamily="2" charset="0"/>
              </a:rPr>
              <a:t> image from recipe (best practice): </a:t>
            </a:r>
          </a:p>
          <a:p>
            <a:pPr lvl="1"/>
            <a:r>
              <a:rPr lang="en-US" sz="1000"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      </a:t>
            </a:r>
            <a:r>
              <a:rPr lang="en-US" sz="800" dirty="0" err="1">
                <a:solidFill>
                  <a:srgbClr val="FF0000"/>
                </a:solidFill>
                <a:latin typeface="Courier New" panose="02070309020205020404" pitchFamily="49" charset="0"/>
                <a:cs typeface="Courier New" panose="02070309020205020404" pitchFamily="49" charset="0"/>
              </a:rPr>
              <a:t>sudo</a:t>
            </a:r>
            <a:r>
              <a:rPr lang="en-US" sz="800" dirty="0">
                <a:solidFill>
                  <a:srgbClr val="FF0000"/>
                </a:solidFill>
                <a:latin typeface="Courier New" panose="02070309020205020404" pitchFamily="49" charset="0"/>
                <a:cs typeface="Courier New" panose="02070309020205020404" pitchFamily="49" charset="0"/>
              </a:rPr>
              <a:t> singularity build </a:t>
            </a:r>
            <a:r>
              <a:rPr lang="en-US" sz="800" dirty="0" err="1">
                <a:solidFill>
                  <a:srgbClr val="FF0000"/>
                </a:solidFill>
                <a:latin typeface="Courier New" panose="02070309020205020404" pitchFamily="49" charset="0"/>
                <a:cs typeface="Courier New" panose="02070309020205020404" pitchFamily="49" charset="0"/>
              </a:rPr>
              <a:t>mytest.sif</a:t>
            </a:r>
            <a:r>
              <a:rPr lang="en-US" sz="800" dirty="0">
                <a:solidFill>
                  <a:srgbClr val="FF0000"/>
                </a:solidFill>
                <a:latin typeface="Courier New" panose="02070309020205020404" pitchFamily="49" charset="0"/>
                <a:cs typeface="Courier New" panose="02070309020205020404" pitchFamily="49" charset="0"/>
              </a:rPr>
              <a:t> Singularity</a:t>
            </a:r>
            <a:endParaRPr lang="en-US" sz="800" dirty="0">
              <a:solidFill>
                <a:srgbClr val="FF0000"/>
              </a:solidFill>
              <a:latin typeface="Helvetica Neue" panose="02000503000000020004" pitchFamily="2" charset="0"/>
            </a:endParaRPr>
          </a:p>
        </p:txBody>
      </p:sp>
      <p:sp>
        <p:nvSpPr>
          <p:cNvPr id="15" name="Slide Number Placeholder 12">
            <a:extLst>
              <a:ext uri="{FF2B5EF4-FFF2-40B4-BE49-F238E27FC236}">
                <a16:creationId xmlns:a16="http://schemas.microsoft.com/office/drawing/2014/main" id="{B913CD1C-3A99-CB4E-8BB8-B18844827008}"/>
              </a:ext>
            </a:extLst>
          </p:cNvPr>
          <p:cNvSpPr>
            <a:spLocks noGrp="1"/>
          </p:cNvSpPr>
          <p:nvPr>
            <p:ph type="sldNum" sz="quarter" idx="7"/>
          </p:nvPr>
        </p:nvSpPr>
        <p:spPr>
          <a:xfrm>
            <a:off x="93698" y="3288301"/>
            <a:ext cx="131445" cy="137160"/>
          </a:xfrm>
        </p:spPr>
        <p:txBody>
          <a:bodyPr/>
          <a:lstStyle/>
          <a:p>
            <a:pPr marL="25400">
              <a:lnSpc>
                <a:spcPct val="100000"/>
              </a:lnSpc>
              <a:spcBef>
                <a:spcPts val="190"/>
              </a:spcBef>
            </a:pPr>
            <a:fld id="{81D60167-4931-47E6-BA6A-407CBD079E47}" type="slidenum">
              <a:rPr lang="en-US" spc="-20" smtClean="0"/>
              <a:t>33</a:t>
            </a:fld>
            <a:endParaRPr lang="en-US" spc="-20" dirty="0"/>
          </a:p>
        </p:txBody>
      </p:sp>
      <p:cxnSp>
        <p:nvCxnSpPr>
          <p:cNvPr id="17" name="Straight Connector 16">
            <a:extLst>
              <a:ext uri="{FF2B5EF4-FFF2-40B4-BE49-F238E27FC236}">
                <a16:creationId xmlns:a16="http://schemas.microsoft.com/office/drawing/2014/main" id="{65CBAB2C-7FAC-4B46-ACF6-C3E19C613B50}"/>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sp>
        <p:nvSpPr>
          <p:cNvPr id="18" name="Date Placeholder 5">
            <a:extLst>
              <a:ext uri="{FF2B5EF4-FFF2-40B4-BE49-F238E27FC236}">
                <a16:creationId xmlns:a16="http://schemas.microsoft.com/office/drawing/2014/main" id="{33AD4EFC-DEF1-FC42-9EEF-D19C1A9FC045}"/>
              </a:ext>
            </a:extLst>
          </p:cNvPr>
          <p:cNvSpPr>
            <a:spLocks noGrp="1"/>
          </p:cNvSpPr>
          <p:nvPr>
            <p:ph type="dt" sz="half" idx="6"/>
          </p:nvPr>
        </p:nvSpPr>
        <p:spPr>
          <a:xfrm>
            <a:off x="1681103" y="3235827"/>
            <a:ext cx="1204595" cy="153888"/>
          </a:xfrm>
        </p:spPr>
        <p:txBody>
          <a:bodyPr/>
          <a:lstStyle/>
          <a:p>
            <a:pPr marL="12700">
              <a:lnSpc>
                <a:spcPct val="100000"/>
              </a:lnSpc>
              <a:spcBef>
                <a:spcPts val="190"/>
              </a:spcBef>
            </a:pPr>
            <a:r>
              <a:rPr lang="en-US" sz="1000" spc="0" dirty="0"/>
              <a:t>6/9/19  Containers</a:t>
            </a:r>
            <a:endParaRPr lang="en-US" sz="1000" spc="-5" dirty="0"/>
          </a:p>
        </p:txBody>
      </p:sp>
      <p:pic>
        <p:nvPicPr>
          <p:cNvPr id="19" name="Picture 18">
            <a:extLst>
              <a:ext uri="{FF2B5EF4-FFF2-40B4-BE49-F238E27FC236}">
                <a16:creationId xmlns:a16="http://schemas.microsoft.com/office/drawing/2014/main" id="{FE6B6926-8AE6-7046-8073-DB6B61E8D5B3}"/>
              </a:ext>
            </a:extLst>
          </p:cNvPr>
          <p:cNvPicPr>
            <a:picLocks noChangeAspect="1"/>
          </p:cNvPicPr>
          <p:nvPr/>
        </p:nvPicPr>
        <p:blipFill rotWithShape="1">
          <a:blip r:embed="rId2"/>
          <a:srcRect b="16901"/>
          <a:stretch/>
        </p:blipFill>
        <p:spPr>
          <a:xfrm>
            <a:off x="3793539" y="3200081"/>
            <a:ext cx="762000" cy="225380"/>
          </a:xfrm>
          <a:prstGeom prst="rect">
            <a:avLst/>
          </a:prstGeom>
        </p:spPr>
      </p:pic>
    </p:spTree>
    <p:extLst>
      <p:ext uri="{BB962C8B-B14F-4D97-AF65-F5344CB8AC3E}">
        <p14:creationId xmlns:p14="http://schemas.microsoft.com/office/powerpoint/2010/main" val="1049110037"/>
      </p:ext>
    </p:extLst>
  </p:cSld>
  <p:clrMapOvr>
    <a:masterClrMapping/>
  </p:clrMapOvr>
  <p:transition>
    <p:cut/>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27C5EF52-FF0F-2B47-87C2-4D0E2D727DCC}"/>
              </a:ext>
            </a:extLst>
          </p:cNvPr>
          <p:cNvSpPr>
            <a:spLocks noGrp="1"/>
          </p:cNvSpPr>
          <p:nvPr>
            <p:ph type="sldNum" sz="quarter" idx="7"/>
          </p:nvPr>
        </p:nvSpPr>
        <p:spPr/>
        <p:txBody>
          <a:bodyPr/>
          <a:lstStyle/>
          <a:p>
            <a:pPr marL="25400">
              <a:lnSpc>
                <a:spcPct val="100000"/>
              </a:lnSpc>
              <a:spcBef>
                <a:spcPts val="190"/>
              </a:spcBef>
            </a:pPr>
            <a:fld id="{81D60167-4931-47E6-BA6A-407CBD079E47}" type="slidenum">
              <a:rPr lang="en-US" spc="-20" smtClean="0"/>
              <a:t>34</a:t>
            </a:fld>
            <a:endParaRPr lang="en-US" spc="-20" dirty="0"/>
          </a:p>
        </p:txBody>
      </p:sp>
      <p:cxnSp>
        <p:nvCxnSpPr>
          <p:cNvPr id="16" name="Straight Connector 15">
            <a:extLst>
              <a:ext uri="{FF2B5EF4-FFF2-40B4-BE49-F238E27FC236}">
                <a16:creationId xmlns:a16="http://schemas.microsoft.com/office/drawing/2014/main" id="{60EE5CD0-077A-EA4D-B825-AF6FFA73CFEC}"/>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sp>
        <p:nvSpPr>
          <p:cNvPr id="7" name="Title 1">
            <a:extLst>
              <a:ext uri="{FF2B5EF4-FFF2-40B4-BE49-F238E27FC236}">
                <a16:creationId xmlns:a16="http://schemas.microsoft.com/office/drawing/2014/main" id="{B0963D87-D68F-C04E-AA94-0AEF956B95A4}"/>
              </a:ext>
            </a:extLst>
          </p:cNvPr>
          <p:cNvSpPr>
            <a:spLocks noGrp="1"/>
          </p:cNvSpPr>
          <p:nvPr>
            <p:ph type="title"/>
          </p:nvPr>
        </p:nvSpPr>
        <p:spPr>
          <a:xfrm>
            <a:off x="204360" y="113403"/>
            <a:ext cx="4158089" cy="754053"/>
          </a:xfrm>
        </p:spPr>
        <p:txBody>
          <a:bodyPr/>
          <a:lstStyle/>
          <a:p>
            <a:r>
              <a:rPr lang="en-US" dirty="0"/>
              <a:t>2. Building a container on Singularity Hub (basic steps)</a:t>
            </a:r>
          </a:p>
        </p:txBody>
      </p:sp>
      <p:sp>
        <p:nvSpPr>
          <p:cNvPr id="21" name="Rectangle 20">
            <a:extLst>
              <a:ext uri="{FF2B5EF4-FFF2-40B4-BE49-F238E27FC236}">
                <a16:creationId xmlns:a16="http://schemas.microsoft.com/office/drawing/2014/main" id="{E7FEDAC4-1A3D-F641-B0C0-6BE4A60CDE0E}"/>
              </a:ext>
            </a:extLst>
          </p:cNvPr>
          <p:cNvSpPr/>
          <p:nvPr/>
        </p:nvSpPr>
        <p:spPr>
          <a:xfrm>
            <a:off x="118676" y="923169"/>
            <a:ext cx="4372748" cy="2554545"/>
          </a:xfrm>
          <a:prstGeom prst="rect">
            <a:avLst/>
          </a:prstGeom>
        </p:spPr>
        <p:txBody>
          <a:bodyPr wrap="square">
            <a:spAutoFit/>
          </a:bodyPr>
          <a:lstStyle/>
          <a:p>
            <a:endParaRPr lang="en-US" sz="1000" dirty="0">
              <a:latin typeface="Helvetica Neue" panose="02000503000000020004" pitchFamily="2" charset="0"/>
            </a:endParaRPr>
          </a:p>
          <a:p>
            <a:pPr marL="228600" indent="-228600">
              <a:buAutoNum type="arabicPeriod"/>
            </a:pPr>
            <a:r>
              <a:rPr lang="en-US" sz="1000" dirty="0">
                <a:latin typeface="Helvetica Neue" panose="02000503000000020004" pitchFamily="2" charset="0"/>
              </a:rPr>
              <a:t>Create a recipe file for your container</a:t>
            </a:r>
          </a:p>
          <a:p>
            <a:pPr marL="228600" indent="-228600">
              <a:buAutoNum type="arabicPeriod"/>
            </a:pPr>
            <a:r>
              <a:rPr lang="en-US" sz="1000" dirty="0">
                <a:latin typeface="Helvetica Neue" panose="02000503000000020004" pitchFamily="2" charset="0"/>
              </a:rPr>
              <a:t>Name it “Singularity”</a:t>
            </a:r>
          </a:p>
          <a:p>
            <a:pPr marL="228600" indent="-228600">
              <a:buAutoNum type="arabicPeriod"/>
            </a:pPr>
            <a:r>
              <a:rPr lang="en-US" sz="1000" dirty="0">
                <a:latin typeface="Helvetica Neue" panose="02000503000000020004" pitchFamily="2" charset="0"/>
              </a:rPr>
              <a:t>Create a </a:t>
            </a:r>
            <a:r>
              <a:rPr lang="en-US" sz="1000" dirty="0" err="1">
                <a:latin typeface="Helvetica Neue" panose="02000503000000020004" pitchFamily="2" charset="0"/>
              </a:rPr>
              <a:t>github</a:t>
            </a:r>
            <a:r>
              <a:rPr lang="en-US" sz="1000" dirty="0">
                <a:latin typeface="Helvetica Neue" panose="02000503000000020004" pitchFamily="2" charset="0"/>
              </a:rPr>
              <a:t> repository for your container </a:t>
            </a:r>
          </a:p>
          <a:p>
            <a:pPr marL="228600" indent="-228600">
              <a:buAutoNum type="arabicPeriod"/>
            </a:pPr>
            <a:r>
              <a:rPr lang="en-US" sz="1000" dirty="0">
                <a:latin typeface="Helvetica Neue" panose="02000503000000020004" pitchFamily="2" charset="0"/>
              </a:rPr>
              <a:t>Upload it to your </a:t>
            </a:r>
            <a:r>
              <a:rPr lang="en-US" sz="1000" dirty="0" err="1">
                <a:latin typeface="Helvetica Neue" panose="02000503000000020004" pitchFamily="2" charset="0"/>
              </a:rPr>
              <a:t>github</a:t>
            </a:r>
            <a:r>
              <a:rPr lang="en-US" sz="1000" dirty="0">
                <a:latin typeface="Helvetica Neue" panose="02000503000000020004" pitchFamily="2" charset="0"/>
              </a:rPr>
              <a:t> repository</a:t>
            </a:r>
          </a:p>
          <a:p>
            <a:pPr marL="228600" indent="-228600">
              <a:buAutoNum type="arabicPeriod"/>
            </a:pPr>
            <a:r>
              <a:rPr lang="en-US" sz="1000" dirty="0">
                <a:latin typeface="Helvetica Neue" panose="02000503000000020004" pitchFamily="2" charset="0"/>
              </a:rPr>
              <a:t>Log into Singularity Hub using your </a:t>
            </a:r>
            <a:r>
              <a:rPr lang="en-US" sz="1000" dirty="0" err="1">
                <a:latin typeface="Helvetica Neue" panose="02000503000000020004" pitchFamily="2" charset="0"/>
              </a:rPr>
              <a:t>github</a:t>
            </a:r>
            <a:r>
              <a:rPr lang="en-US" sz="1000" dirty="0">
                <a:latin typeface="Helvetica Neue" panose="02000503000000020004" pitchFamily="2" charset="0"/>
              </a:rPr>
              <a:t> username/password</a:t>
            </a:r>
          </a:p>
          <a:p>
            <a:pPr marL="228600" indent="-228600">
              <a:buAutoNum type="arabicPeriod"/>
            </a:pPr>
            <a:r>
              <a:rPr lang="en-US" sz="1000" dirty="0">
                <a:latin typeface="Helvetica Neue" panose="02000503000000020004" pitchFamily="2" charset="0"/>
              </a:rPr>
              <a:t>Go to “My Collections” and choose “ADD A COLLECTION”</a:t>
            </a:r>
          </a:p>
          <a:p>
            <a:pPr marL="228600" indent="-228600">
              <a:buAutoNum type="arabicPeriod"/>
            </a:pPr>
            <a:r>
              <a:rPr lang="en-US" sz="1000" dirty="0">
                <a:latin typeface="Helvetica Neue" panose="02000503000000020004" pitchFamily="2" charset="0"/>
              </a:rPr>
              <a:t>Select the </a:t>
            </a:r>
            <a:r>
              <a:rPr lang="en-US" sz="1000" dirty="0" err="1">
                <a:latin typeface="Helvetica Neue" panose="02000503000000020004" pitchFamily="2" charset="0"/>
              </a:rPr>
              <a:t>github</a:t>
            </a:r>
            <a:r>
              <a:rPr lang="en-US" sz="1000" dirty="0">
                <a:latin typeface="Helvetica Neue" panose="02000503000000020004" pitchFamily="2" charset="0"/>
              </a:rPr>
              <a:t> repository you just uploaded.</a:t>
            </a:r>
          </a:p>
          <a:p>
            <a:pPr marL="228600" indent="-228600">
              <a:buAutoNum type="arabicPeriod"/>
            </a:pPr>
            <a:r>
              <a:rPr lang="en-US" sz="1000" dirty="0">
                <a:latin typeface="Helvetica Neue" panose="02000503000000020004" pitchFamily="2" charset="0"/>
              </a:rPr>
              <a:t>The container will build automatically.</a:t>
            </a:r>
          </a:p>
          <a:p>
            <a:pPr marL="228600" indent="-228600">
              <a:buAutoNum type="arabicPeriod"/>
            </a:pPr>
            <a:r>
              <a:rPr lang="en-US" sz="1000" dirty="0">
                <a:latin typeface="Helvetica Neue" panose="02000503000000020004" pitchFamily="2" charset="0"/>
              </a:rPr>
              <a:t>Revised recipes are automatically rebuilt when pushed to </a:t>
            </a:r>
            <a:r>
              <a:rPr lang="en-US" sz="1000" dirty="0" err="1">
                <a:latin typeface="Helvetica Neue" panose="02000503000000020004" pitchFamily="2" charset="0"/>
              </a:rPr>
              <a:t>github</a:t>
            </a:r>
            <a:r>
              <a:rPr lang="en-US" sz="1000" dirty="0">
                <a:latin typeface="Helvetica Neue" panose="02000503000000020004" pitchFamily="2" charset="0"/>
              </a:rPr>
              <a:t>.</a:t>
            </a:r>
          </a:p>
          <a:p>
            <a:pPr marL="228600" indent="-228600">
              <a:buAutoNum type="arabicPeriod"/>
            </a:pPr>
            <a:r>
              <a:rPr lang="en-US" sz="1000" dirty="0">
                <a:latin typeface="Helvetica Neue" panose="02000503000000020004" pitchFamily="2" charset="0"/>
              </a:rPr>
              <a:t>Additional details at: </a:t>
            </a:r>
            <a:r>
              <a:rPr lang="en-US" sz="1000" i="1" dirty="0">
                <a:latin typeface="Helvetica Neue" panose="02000503000000020004" pitchFamily="2" charset="0"/>
                <a:hlinkClick r:id="rId2"/>
              </a:rPr>
              <a:t>https://github.com/singularityhub/singularityhub.github.io/wiki</a:t>
            </a:r>
            <a:endParaRPr lang="en-US" sz="1000" i="1" dirty="0">
              <a:latin typeface="Helvetica Neue" panose="02000503000000020004" pitchFamily="2" charset="0"/>
            </a:endParaRPr>
          </a:p>
          <a:p>
            <a:pPr marL="228600" indent="-228600">
              <a:buAutoNum type="arabicPeriod"/>
            </a:pPr>
            <a:endParaRPr lang="en-US" sz="1000" dirty="0">
              <a:latin typeface="Helvetica Neue" panose="02000503000000020004" pitchFamily="2" charset="0"/>
            </a:endParaRPr>
          </a:p>
          <a:p>
            <a:endParaRPr lang="en-US" sz="1000" dirty="0">
              <a:solidFill>
                <a:srgbClr val="000000"/>
              </a:solidFill>
              <a:latin typeface="Helvetica Neue" panose="02000503000000020004" pitchFamily="2" charset="0"/>
            </a:endParaRPr>
          </a:p>
          <a:p>
            <a:pPr marL="171450" indent="-171450">
              <a:buFont typeface="Arial" panose="020B0604020202020204" pitchFamily="34" charset="0"/>
              <a:buChar char="•"/>
            </a:pPr>
            <a:endParaRPr lang="en-US" sz="1000" dirty="0">
              <a:solidFill>
                <a:srgbClr val="000000"/>
              </a:solidFill>
              <a:latin typeface="Helvetica Neue" panose="02000503000000020004" pitchFamily="2" charset="0"/>
            </a:endParaRPr>
          </a:p>
          <a:p>
            <a:endParaRPr lang="en-US" sz="1000" dirty="0">
              <a:solidFill>
                <a:srgbClr val="000000"/>
              </a:solidFill>
              <a:latin typeface="Helvetica Neue" panose="02000503000000020004" pitchFamily="2" charset="0"/>
            </a:endParaRPr>
          </a:p>
        </p:txBody>
      </p:sp>
      <p:sp>
        <p:nvSpPr>
          <p:cNvPr id="6" name="Date Placeholder 5">
            <a:extLst>
              <a:ext uri="{FF2B5EF4-FFF2-40B4-BE49-F238E27FC236}">
                <a16:creationId xmlns:a16="http://schemas.microsoft.com/office/drawing/2014/main" id="{6D423FBF-F209-784E-8C4B-F752D4AB2FE1}"/>
              </a:ext>
            </a:extLst>
          </p:cNvPr>
          <p:cNvSpPr>
            <a:spLocks noGrp="1"/>
          </p:cNvSpPr>
          <p:nvPr>
            <p:ph type="dt" sz="half" idx="6"/>
          </p:nvPr>
        </p:nvSpPr>
        <p:spPr>
          <a:xfrm>
            <a:off x="1681103" y="3235827"/>
            <a:ext cx="1204595" cy="153888"/>
          </a:xfrm>
        </p:spPr>
        <p:txBody>
          <a:bodyPr/>
          <a:lstStyle/>
          <a:p>
            <a:pPr marL="12700">
              <a:lnSpc>
                <a:spcPct val="100000"/>
              </a:lnSpc>
              <a:spcBef>
                <a:spcPts val="190"/>
              </a:spcBef>
            </a:pPr>
            <a:r>
              <a:rPr lang="en-US" sz="1000" spc="0" dirty="0"/>
              <a:t>6/9/19  Containers</a:t>
            </a:r>
            <a:endParaRPr lang="en-US" sz="1000" spc="-5" dirty="0"/>
          </a:p>
        </p:txBody>
      </p:sp>
      <p:pic>
        <p:nvPicPr>
          <p:cNvPr id="8" name="Picture 7">
            <a:extLst>
              <a:ext uri="{FF2B5EF4-FFF2-40B4-BE49-F238E27FC236}">
                <a16:creationId xmlns:a16="http://schemas.microsoft.com/office/drawing/2014/main" id="{A36023DE-158B-CC43-AD42-C4D34E7DAF25}"/>
              </a:ext>
            </a:extLst>
          </p:cNvPr>
          <p:cNvPicPr>
            <a:picLocks noChangeAspect="1"/>
          </p:cNvPicPr>
          <p:nvPr/>
        </p:nvPicPr>
        <p:blipFill rotWithShape="1">
          <a:blip r:embed="rId3"/>
          <a:srcRect b="16901"/>
          <a:stretch/>
        </p:blipFill>
        <p:spPr>
          <a:xfrm>
            <a:off x="3793539" y="3200081"/>
            <a:ext cx="762000" cy="225380"/>
          </a:xfrm>
          <a:prstGeom prst="rect">
            <a:avLst/>
          </a:prstGeom>
        </p:spPr>
      </p:pic>
      <p:sp>
        <p:nvSpPr>
          <p:cNvPr id="2" name="TextBox 1">
            <a:extLst>
              <a:ext uri="{FF2B5EF4-FFF2-40B4-BE49-F238E27FC236}">
                <a16:creationId xmlns:a16="http://schemas.microsoft.com/office/drawing/2014/main" id="{F70A7E66-1FCC-FD41-A8B1-A8B71337496F}"/>
              </a:ext>
            </a:extLst>
          </p:cNvPr>
          <p:cNvSpPr txBox="1"/>
          <p:nvPr/>
        </p:nvSpPr>
        <p:spPr>
          <a:xfrm>
            <a:off x="171450" y="2873375"/>
            <a:ext cx="4419601" cy="230832"/>
          </a:xfrm>
          <a:prstGeom prst="rect">
            <a:avLst/>
          </a:prstGeom>
          <a:noFill/>
        </p:spPr>
        <p:txBody>
          <a:bodyPr wrap="square" rtlCol="0">
            <a:spAutoFit/>
          </a:bodyPr>
          <a:lstStyle/>
          <a:p>
            <a:r>
              <a:rPr lang="en-US" sz="900" i="1" dirty="0">
                <a:solidFill>
                  <a:schemeClr val="tx2">
                    <a:lumMod val="60000"/>
                    <a:lumOff val="40000"/>
                  </a:schemeClr>
                </a:solidFill>
              </a:rPr>
              <a:t>**Note: You can build Docker containers on Docker Hub using a nearly identical process!</a:t>
            </a:r>
          </a:p>
        </p:txBody>
      </p:sp>
    </p:spTree>
    <p:extLst>
      <p:ext uri="{BB962C8B-B14F-4D97-AF65-F5344CB8AC3E}">
        <p14:creationId xmlns:p14="http://schemas.microsoft.com/office/powerpoint/2010/main" val="3205752431"/>
      </p:ext>
    </p:extLst>
  </p:cSld>
  <p:clrMapOvr>
    <a:masterClrMapping/>
  </p:clrMapOvr>
  <p:transition>
    <p:cut/>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27C5EF52-FF0F-2B47-87C2-4D0E2D727DCC}"/>
              </a:ext>
            </a:extLst>
          </p:cNvPr>
          <p:cNvSpPr>
            <a:spLocks noGrp="1"/>
          </p:cNvSpPr>
          <p:nvPr>
            <p:ph type="sldNum" sz="quarter" idx="7"/>
          </p:nvPr>
        </p:nvSpPr>
        <p:spPr/>
        <p:txBody>
          <a:bodyPr/>
          <a:lstStyle/>
          <a:p>
            <a:pPr marL="25400">
              <a:lnSpc>
                <a:spcPct val="100000"/>
              </a:lnSpc>
              <a:spcBef>
                <a:spcPts val="190"/>
              </a:spcBef>
            </a:pPr>
            <a:fld id="{81D60167-4931-47E6-BA6A-407CBD079E47}" type="slidenum">
              <a:rPr lang="en-US" spc="-20" smtClean="0"/>
              <a:t>35</a:t>
            </a:fld>
            <a:endParaRPr lang="en-US" spc="-20" dirty="0"/>
          </a:p>
        </p:txBody>
      </p:sp>
      <p:sp>
        <p:nvSpPr>
          <p:cNvPr id="7" name="Title 2">
            <a:extLst>
              <a:ext uri="{FF2B5EF4-FFF2-40B4-BE49-F238E27FC236}">
                <a16:creationId xmlns:a16="http://schemas.microsoft.com/office/drawing/2014/main" id="{4A3A8F42-2635-8F48-A1CE-1F61FA25045D}"/>
              </a:ext>
            </a:extLst>
          </p:cNvPr>
          <p:cNvSpPr>
            <a:spLocks noGrp="1"/>
          </p:cNvSpPr>
          <p:nvPr>
            <p:ph type="title"/>
          </p:nvPr>
        </p:nvSpPr>
        <p:spPr>
          <a:xfrm>
            <a:off x="131798" y="663575"/>
            <a:ext cx="4419600" cy="403225"/>
          </a:xfrm>
        </p:spPr>
        <p:txBody>
          <a:bodyPr>
            <a:normAutofit/>
          </a:bodyPr>
          <a:lstStyle/>
          <a:p>
            <a:r>
              <a:rPr lang="en-US" dirty="0">
                <a:latin typeface="Tahoma" charset="0"/>
                <a:ea typeface="ＭＳ Ｐゴシック" charset="0"/>
                <a:cs typeface="ＭＳ Ｐゴシック" charset="0"/>
              </a:rPr>
              <a:t>Hands-on Example</a:t>
            </a:r>
          </a:p>
        </p:txBody>
      </p:sp>
      <p:pic>
        <p:nvPicPr>
          <p:cNvPr id="2" name="Picture 1">
            <a:extLst>
              <a:ext uri="{FF2B5EF4-FFF2-40B4-BE49-F238E27FC236}">
                <a16:creationId xmlns:a16="http://schemas.microsoft.com/office/drawing/2014/main" id="{6CF5AE15-EF41-E64B-B82C-10ED52837FEC}"/>
              </a:ext>
            </a:extLst>
          </p:cNvPr>
          <p:cNvPicPr>
            <a:picLocks noChangeAspect="1"/>
          </p:cNvPicPr>
          <p:nvPr/>
        </p:nvPicPr>
        <p:blipFill>
          <a:blip r:embed="rId2"/>
          <a:stretch>
            <a:fillRect/>
          </a:stretch>
        </p:blipFill>
        <p:spPr>
          <a:xfrm>
            <a:off x="2131059" y="1425575"/>
            <a:ext cx="1695449" cy="1271587"/>
          </a:xfrm>
          <a:prstGeom prst="rect">
            <a:avLst/>
          </a:prstGeom>
        </p:spPr>
      </p:pic>
      <p:sp>
        <p:nvSpPr>
          <p:cNvPr id="3" name="TextBox 2">
            <a:extLst>
              <a:ext uri="{FF2B5EF4-FFF2-40B4-BE49-F238E27FC236}">
                <a16:creationId xmlns:a16="http://schemas.microsoft.com/office/drawing/2014/main" id="{F55D215C-74F0-AD43-88B9-7363B8C9DB97}"/>
              </a:ext>
            </a:extLst>
          </p:cNvPr>
          <p:cNvSpPr txBox="1"/>
          <p:nvPr/>
        </p:nvSpPr>
        <p:spPr>
          <a:xfrm>
            <a:off x="2076450" y="2539234"/>
            <a:ext cx="902811" cy="184666"/>
          </a:xfrm>
          <a:prstGeom prst="rect">
            <a:avLst/>
          </a:prstGeom>
          <a:noFill/>
        </p:spPr>
        <p:txBody>
          <a:bodyPr wrap="none" rtlCol="0">
            <a:spAutoFit/>
          </a:bodyPr>
          <a:lstStyle/>
          <a:p>
            <a:r>
              <a:rPr lang="en-US" sz="600" i="1" dirty="0" err="1">
                <a:solidFill>
                  <a:schemeClr val="bg1">
                    <a:lumMod val="50000"/>
                  </a:schemeClr>
                </a:solidFill>
              </a:rPr>
              <a:t>Seacontainersales.com</a:t>
            </a:r>
            <a:endParaRPr lang="en-US" sz="600" i="1" dirty="0">
              <a:solidFill>
                <a:schemeClr val="bg1">
                  <a:lumMod val="50000"/>
                </a:schemeClr>
              </a:solidFill>
            </a:endParaRPr>
          </a:p>
        </p:txBody>
      </p:sp>
      <p:sp>
        <p:nvSpPr>
          <p:cNvPr id="6" name="Date Placeholder 5">
            <a:extLst>
              <a:ext uri="{FF2B5EF4-FFF2-40B4-BE49-F238E27FC236}">
                <a16:creationId xmlns:a16="http://schemas.microsoft.com/office/drawing/2014/main" id="{75D26E80-F36E-744E-9D1A-A083DD2B6C01}"/>
              </a:ext>
            </a:extLst>
          </p:cNvPr>
          <p:cNvSpPr>
            <a:spLocks noGrp="1"/>
          </p:cNvSpPr>
          <p:nvPr>
            <p:ph type="dt" sz="half" idx="6"/>
          </p:nvPr>
        </p:nvSpPr>
        <p:spPr>
          <a:xfrm>
            <a:off x="1681103" y="3235827"/>
            <a:ext cx="1204595" cy="153888"/>
          </a:xfrm>
        </p:spPr>
        <p:txBody>
          <a:bodyPr/>
          <a:lstStyle/>
          <a:p>
            <a:pPr marL="12700">
              <a:lnSpc>
                <a:spcPct val="100000"/>
              </a:lnSpc>
              <a:spcBef>
                <a:spcPts val="190"/>
              </a:spcBef>
            </a:pPr>
            <a:r>
              <a:rPr lang="en-US" sz="1000" spc="0" dirty="0"/>
              <a:t>6/9/19  Containers</a:t>
            </a:r>
            <a:endParaRPr lang="en-US" sz="1000" spc="-5" dirty="0"/>
          </a:p>
        </p:txBody>
      </p:sp>
      <p:pic>
        <p:nvPicPr>
          <p:cNvPr id="8" name="Picture 7">
            <a:extLst>
              <a:ext uri="{FF2B5EF4-FFF2-40B4-BE49-F238E27FC236}">
                <a16:creationId xmlns:a16="http://schemas.microsoft.com/office/drawing/2014/main" id="{021E042A-1261-BA4C-B96B-444817C140A6}"/>
              </a:ext>
            </a:extLst>
          </p:cNvPr>
          <p:cNvPicPr>
            <a:picLocks noChangeAspect="1"/>
          </p:cNvPicPr>
          <p:nvPr/>
        </p:nvPicPr>
        <p:blipFill rotWithShape="1">
          <a:blip r:embed="rId3"/>
          <a:srcRect b="16901"/>
          <a:stretch/>
        </p:blipFill>
        <p:spPr>
          <a:xfrm>
            <a:off x="3793539" y="3200081"/>
            <a:ext cx="762000" cy="225380"/>
          </a:xfrm>
          <a:prstGeom prst="rect">
            <a:avLst/>
          </a:prstGeom>
        </p:spPr>
      </p:pic>
      <p:cxnSp>
        <p:nvCxnSpPr>
          <p:cNvPr id="9" name="Straight Connector 8">
            <a:extLst>
              <a:ext uri="{FF2B5EF4-FFF2-40B4-BE49-F238E27FC236}">
                <a16:creationId xmlns:a16="http://schemas.microsoft.com/office/drawing/2014/main" id="{0CE5DBCB-CCAE-1E48-8EDA-0F39C030DC3C}"/>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sp>
        <p:nvSpPr>
          <p:cNvPr id="11" name="TextBox 10">
            <a:extLst>
              <a:ext uri="{FF2B5EF4-FFF2-40B4-BE49-F238E27FC236}">
                <a16:creationId xmlns:a16="http://schemas.microsoft.com/office/drawing/2014/main" id="{22797DB8-6EA6-A344-9AB5-E4FC00431CA0}"/>
              </a:ext>
            </a:extLst>
          </p:cNvPr>
          <p:cNvSpPr txBox="1"/>
          <p:nvPr/>
        </p:nvSpPr>
        <p:spPr>
          <a:xfrm>
            <a:off x="159420" y="1425575"/>
            <a:ext cx="1592168" cy="553998"/>
          </a:xfrm>
          <a:prstGeom prst="rect">
            <a:avLst/>
          </a:prstGeom>
          <a:noFill/>
        </p:spPr>
        <p:txBody>
          <a:bodyPr wrap="square" rtlCol="0">
            <a:spAutoFit/>
          </a:bodyPr>
          <a:lstStyle/>
          <a:p>
            <a:pPr marL="342900" indent="-342900">
              <a:buFont typeface="Arial" panose="020B0604020202020204" pitchFamily="34" charset="0"/>
              <a:buChar char="•"/>
            </a:pPr>
            <a:r>
              <a:rPr lang="en-US" sz="1000" dirty="0"/>
              <a:t>Build a container on </a:t>
            </a:r>
            <a:r>
              <a:rPr lang="en-US" sz="1000" u="sng" dirty="0"/>
              <a:t>Singularity Hub</a:t>
            </a:r>
          </a:p>
          <a:p>
            <a:pPr marL="342900" indent="-342900">
              <a:buFont typeface="Arial" panose="020B0604020202020204" pitchFamily="34" charset="0"/>
              <a:buChar char="•"/>
            </a:pPr>
            <a:endParaRPr lang="en-US" sz="1000" dirty="0"/>
          </a:p>
        </p:txBody>
      </p:sp>
    </p:spTree>
    <p:extLst>
      <p:ext uri="{BB962C8B-B14F-4D97-AF65-F5344CB8AC3E}">
        <p14:creationId xmlns:p14="http://schemas.microsoft.com/office/powerpoint/2010/main" val="1604541638"/>
      </p:ext>
    </p:extLst>
  </p:cSld>
  <p:clrMapOvr>
    <a:masterClrMapping/>
  </p:clrMapOvr>
  <p:transition>
    <p:cut/>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87129" y="99379"/>
            <a:ext cx="3863647" cy="383492"/>
          </a:xfrm>
          <a:prstGeom prst="rect">
            <a:avLst/>
          </a:prstGeom>
        </p:spPr>
        <p:txBody>
          <a:bodyPr vert="horz" wrap="square" lIns="0" tIns="6403" rIns="0" bIns="0" rtlCol="0">
            <a:spAutoFit/>
          </a:bodyPr>
          <a:lstStyle/>
          <a:p>
            <a:pPr marL="6403">
              <a:spcBef>
                <a:spcPts val="50"/>
              </a:spcBef>
            </a:pPr>
            <a:r>
              <a:rPr lang="en-US" spc="-40" dirty="0"/>
              <a:t>Logging in</a:t>
            </a:r>
            <a:endParaRPr spc="-40" dirty="0"/>
          </a:p>
        </p:txBody>
      </p:sp>
      <p:sp>
        <p:nvSpPr>
          <p:cNvPr id="3" name="object 3"/>
          <p:cNvSpPr txBox="1"/>
          <p:nvPr/>
        </p:nvSpPr>
        <p:spPr>
          <a:xfrm>
            <a:off x="93698" y="570748"/>
            <a:ext cx="4298886" cy="2641546"/>
          </a:xfrm>
          <a:prstGeom prst="rect">
            <a:avLst/>
          </a:prstGeom>
        </p:spPr>
        <p:txBody>
          <a:bodyPr vert="horz" wrap="square" lIns="0" tIns="6403" rIns="0" bIns="0" rtlCol="0">
            <a:spAutoFit/>
          </a:bodyPr>
          <a:lstStyle/>
          <a:p>
            <a:pPr marL="6403">
              <a:buClr>
                <a:srgbClr val="A9A57C"/>
              </a:buClr>
              <a:tabLst>
                <a:tab pos="121663" algn="l"/>
              </a:tabLst>
            </a:pPr>
            <a:r>
              <a:rPr lang="en-US" sz="1100" u="sng" spc="-13" dirty="0">
                <a:latin typeface="Arial"/>
                <a:cs typeface="Arial"/>
              </a:rPr>
              <a:t>If you are using a temporary account:</a:t>
            </a:r>
            <a:endParaRPr lang="en-US" sz="1100" u="sng" spc="8" dirty="0">
              <a:latin typeface="Arial"/>
              <a:cs typeface="Arial"/>
            </a:endParaRPr>
          </a:p>
          <a:p>
            <a:pPr marL="235003" indent="-228600">
              <a:buClr>
                <a:srgbClr val="A9A57C"/>
              </a:buClr>
              <a:buFont typeface="+mj-lt"/>
              <a:buAutoNum type="arabicPeriod"/>
              <a:tabLst>
                <a:tab pos="121663" algn="l"/>
              </a:tabLst>
            </a:pPr>
            <a:r>
              <a:rPr lang="en-US" sz="1100" dirty="0">
                <a:latin typeface="Arial"/>
                <a:cs typeface="Arial"/>
              </a:rPr>
              <a:t>Note the username on the side of your </a:t>
            </a:r>
            <a:r>
              <a:rPr lang="en-US" sz="1100" dirty="0" err="1">
                <a:latin typeface="Arial"/>
                <a:cs typeface="Arial"/>
              </a:rPr>
              <a:t>Yubikey</a:t>
            </a:r>
            <a:r>
              <a:rPr lang="en-US" sz="1100" dirty="0">
                <a:latin typeface="Arial"/>
                <a:cs typeface="Arial"/>
              </a:rPr>
              <a:t> (“</a:t>
            </a:r>
            <a:r>
              <a:rPr lang="en-US" sz="1100" b="1" dirty="0" err="1">
                <a:solidFill>
                  <a:schemeClr val="accent1"/>
                </a:solidFill>
                <a:latin typeface="Courier New" panose="02070309020205020404" pitchFamily="49" charset="0"/>
                <a:cs typeface="Courier New" panose="02070309020205020404" pitchFamily="49" charset="0"/>
              </a:rPr>
              <a:t>arcc-t</a:t>
            </a:r>
            <a:r>
              <a:rPr lang="en-US" sz="1100" b="1" dirty="0" err="1">
                <a:solidFill>
                  <a:srgbClr val="FF0000"/>
                </a:solidFill>
                <a:latin typeface="Courier New" panose="02070309020205020404" pitchFamily="49" charset="0"/>
                <a:cs typeface="Courier New" panose="02070309020205020404" pitchFamily="49" charset="0"/>
              </a:rPr>
              <a:t>NN</a:t>
            </a:r>
            <a:r>
              <a:rPr lang="en-US" sz="1100" dirty="0">
                <a:latin typeface="Arial"/>
                <a:cs typeface="Arial"/>
              </a:rPr>
              <a:t>”)</a:t>
            </a:r>
          </a:p>
          <a:p>
            <a:pPr marL="235003" indent="-228600">
              <a:buClr>
                <a:srgbClr val="A9A57C"/>
              </a:buClr>
              <a:buFont typeface="+mj-lt"/>
              <a:buAutoNum type="arabicPeriod"/>
              <a:tabLst>
                <a:tab pos="121663" algn="l"/>
              </a:tabLst>
            </a:pPr>
            <a:r>
              <a:rPr lang="en-US" sz="1100" dirty="0">
                <a:latin typeface="Arial"/>
                <a:cs typeface="Arial"/>
              </a:rPr>
              <a:t>Insert your </a:t>
            </a:r>
            <a:r>
              <a:rPr lang="en-US" sz="1100" dirty="0" err="1">
                <a:latin typeface="Arial"/>
                <a:cs typeface="Arial"/>
              </a:rPr>
              <a:t>Yubikey</a:t>
            </a:r>
            <a:r>
              <a:rPr lang="en-US" sz="1100" dirty="0">
                <a:latin typeface="Arial"/>
                <a:cs typeface="Arial"/>
              </a:rPr>
              <a:t> into the </a:t>
            </a:r>
            <a:r>
              <a:rPr lang="en-US" sz="1100" dirty="0" err="1">
                <a:latin typeface="Arial"/>
                <a:cs typeface="Arial"/>
              </a:rPr>
              <a:t>usb</a:t>
            </a:r>
            <a:r>
              <a:rPr lang="en-US" sz="1100" dirty="0">
                <a:latin typeface="Arial"/>
                <a:cs typeface="Arial"/>
              </a:rPr>
              <a:t> port on your machine</a:t>
            </a:r>
          </a:p>
          <a:p>
            <a:pPr marL="235003" indent="-228600">
              <a:buClr>
                <a:srgbClr val="A9A57C"/>
              </a:buClr>
              <a:buFont typeface="+mj-lt"/>
              <a:buAutoNum type="arabicPeriod"/>
              <a:tabLst>
                <a:tab pos="121663" algn="l"/>
              </a:tabLst>
            </a:pPr>
            <a:r>
              <a:rPr lang="en-US" sz="1100" dirty="0">
                <a:latin typeface="Arial"/>
                <a:cs typeface="Arial"/>
              </a:rPr>
              <a:t>Open </a:t>
            </a:r>
            <a:r>
              <a:rPr lang="en-US" sz="1100" dirty="0" err="1">
                <a:latin typeface="Arial"/>
                <a:cs typeface="Arial"/>
              </a:rPr>
              <a:t>MobaXterm</a:t>
            </a:r>
            <a:endParaRPr lang="en-US" sz="1100" dirty="0">
              <a:latin typeface="Arial"/>
              <a:cs typeface="Arial"/>
            </a:endParaRPr>
          </a:p>
          <a:p>
            <a:pPr marL="235003" indent="-228600">
              <a:buClr>
                <a:srgbClr val="A9A57C"/>
              </a:buClr>
              <a:buFont typeface="+mj-lt"/>
              <a:buAutoNum type="arabicPeriod"/>
              <a:tabLst>
                <a:tab pos="121663" algn="l"/>
              </a:tabLst>
            </a:pPr>
            <a:r>
              <a:rPr lang="en-US" sz="1100" dirty="0">
                <a:latin typeface="Arial"/>
                <a:cs typeface="Arial"/>
              </a:rPr>
              <a:t>Go to “</a:t>
            </a:r>
            <a:r>
              <a:rPr lang="en-US" sz="1100" b="1" dirty="0" err="1">
                <a:latin typeface="Arial"/>
                <a:cs typeface="Arial"/>
              </a:rPr>
              <a:t>Session</a:t>
            </a:r>
            <a:r>
              <a:rPr lang="en-US" sz="1100" dirty="0" err="1">
                <a:latin typeface="Arial"/>
                <a:cs typeface="Arial"/>
              </a:rPr>
              <a:t>”</a:t>
            </a:r>
            <a:r>
              <a:rPr lang="en-US" sz="1100" dirty="0" err="1">
                <a:latin typeface="Arial"/>
                <a:cs typeface="Arial"/>
                <a:sym typeface="Wingdings" pitchFamily="2" charset="2"/>
              </a:rPr>
              <a:t>”</a:t>
            </a:r>
            <a:r>
              <a:rPr lang="en-US" sz="1100" b="1" dirty="0" err="1">
                <a:latin typeface="Arial"/>
                <a:cs typeface="Arial"/>
                <a:sym typeface="Wingdings" pitchFamily="2" charset="2"/>
              </a:rPr>
              <a:t>SSH</a:t>
            </a:r>
            <a:r>
              <a:rPr lang="en-US" sz="1100" dirty="0">
                <a:latin typeface="Arial"/>
                <a:cs typeface="Arial"/>
                <a:sym typeface="Wingdings" pitchFamily="2" charset="2"/>
              </a:rPr>
              <a:t>”</a:t>
            </a:r>
          </a:p>
          <a:p>
            <a:pPr marL="235003" indent="-228600">
              <a:buClr>
                <a:srgbClr val="A9A57C"/>
              </a:buClr>
              <a:buFont typeface="+mj-lt"/>
              <a:buAutoNum type="arabicPeriod"/>
              <a:tabLst>
                <a:tab pos="121663" algn="l"/>
              </a:tabLst>
            </a:pPr>
            <a:r>
              <a:rPr lang="en-US" sz="1100" dirty="0">
                <a:latin typeface="Arial"/>
                <a:cs typeface="Arial"/>
                <a:sym typeface="Wingdings" pitchFamily="2" charset="2"/>
              </a:rPr>
              <a:t>Under “</a:t>
            </a:r>
            <a:r>
              <a:rPr lang="en-US" sz="1100" b="1" dirty="0">
                <a:latin typeface="Arial"/>
                <a:cs typeface="Arial"/>
                <a:sym typeface="Wingdings" pitchFamily="2" charset="2"/>
              </a:rPr>
              <a:t>Remote </a:t>
            </a:r>
            <a:r>
              <a:rPr lang="en-US" sz="1100" b="1" dirty="0">
                <a:latin typeface="Arial"/>
                <a:cs typeface="Arial"/>
              </a:rPr>
              <a:t> host</a:t>
            </a:r>
            <a:r>
              <a:rPr lang="en-US" sz="1100" dirty="0">
                <a:latin typeface="Arial"/>
                <a:cs typeface="Arial"/>
              </a:rPr>
              <a:t>” type </a:t>
            </a:r>
            <a:r>
              <a:rPr lang="en-US" sz="1100" b="1" dirty="0" err="1">
                <a:solidFill>
                  <a:schemeClr val="accent1"/>
                </a:solidFill>
                <a:latin typeface="Courier New" panose="02070309020205020404" pitchFamily="49" charset="0"/>
                <a:cs typeface="Courier New" panose="02070309020205020404" pitchFamily="49" charset="0"/>
              </a:rPr>
              <a:t>teton.uwyo.edu</a:t>
            </a:r>
            <a:endParaRPr lang="en-US" sz="1100" b="1" dirty="0">
              <a:solidFill>
                <a:schemeClr val="accent1"/>
              </a:solidFill>
              <a:latin typeface="Courier New" panose="02070309020205020404" pitchFamily="49" charset="0"/>
              <a:cs typeface="Courier New" panose="02070309020205020404" pitchFamily="49" charset="0"/>
            </a:endParaRPr>
          </a:p>
          <a:p>
            <a:pPr marL="235003" indent="-228600">
              <a:buClr>
                <a:srgbClr val="A9A57C"/>
              </a:buClr>
              <a:buFont typeface="+mj-lt"/>
              <a:buAutoNum type="arabicPeriod"/>
              <a:tabLst>
                <a:tab pos="121663" algn="l"/>
              </a:tabLst>
            </a:pPr>
            <a:r>
              <a:rPr lang="en-US" sz="1100" dirty="0">
                <a:latin typeface="Arial"/>
                <a:cs typeface="Arial"/>
              </a:rPr>
              <a:t>Under “</a:t>
            </a:r>
            <a:r>
              <a:rPr lang="en-US" sz="1100" b="1" dirty="0">
                <a:latin typeface="Arial"/>
                <a:cs typeface="Arial"/>
              </a:rPr>
              <a:t>Specify username</a:t>
            </a:r>
            <a:r>
              <a:rPr lang="en-US" sz="1100" dirty="0">
                <a:latin typeface="Arial"/>
                <a:cs typeface="Arial"/>
              </a:rPr>
              <a:t>” type </a:t>
            </a:r>
            <a:r>
              <a:rPr lang="en-US" sz="1100" b="1" dirty="0" err="1">
                <a:solidFill>
                  <a:schemeClr val="accent1"/>
                </a:solidFill>
                <a:latin typeface="Courier New" panose="02070309020205020404" pitchFamily="49" charset="0"/>
                <a:cs typeface="Courier New" panose="02070309020205020404" pitchFamily="49" charset="0"/>
              </a:rPr>
              <a:t>arcc-t</a:t>
            </a:r>
            <a:r>
              <a:rPr lang="en-US" sz="1100" b="1" dirty="0" err="1">
                <a:solidFill>
                  <a:srgbClr val="FF0000"/>
                </a:solidFill>
                <a:latin typeface="Courier New" panose="02070309020205020404" pitchFamily="49" charset="0"/>
                <a:cs typeface="Courier New" panose="02070309020205020404" pitchFamily="49" charset="0"/>
              </a:rPr>
              <a:t>NN</a:t>
            </a:r>
            <a:r>
              <a:rPr lang="en-US" sz="1100" dirty="0">
                <a:latin typeface="Arial"/>
                <a:cs typeface="Arial"/>
              </a:rPr>
              <a:t> (“</a:t>
            </a:r>
            <a:r>
              <a:rPr lang="en-US" sz="1100" b="1" dirty="0">
                <a:solidFill>
                  <a:srgbClr val="FF0000"/>
                </a:solidFill>
                <a:latin typeface="Courier New" panose="02070309020205020404" pitchFamily="49" charset="0"/>
                <a:cs typeface="Courier New" panose="02070309020205020404" pitchFamily="49" charset="0"/>
              </a:rPr>
              <a:t>NN</a:t>
            </a:r>
            <a:r>
              <a:rPr lang="en-US" sz="1100" dirty="0">
                <a:latin typeface="Arial"/>
                <a:cs typeface="Arial"/>
              </a:rPr>
              <a:t>” is your #)</a:t>
            </a:r>
          </a:p>
          <a:p>
            <a:pPr marL="235003" indent="-228600">
              <a:buClr>
                <a:srgbClr val="A9A57C"/>
              </a:buClr>
              <a:buFont typeface="+mj-lt"/>
              <a:buAutoNum type="arabicPeriod"/>
              <a:tabLst>
                <a:tab pos="121663" algn="l"/>
              </a:tabLst>
            </a:pPr>
            <a:r>
              <a:rPr lang="en-US" sz="1100" dirty="0">
                <a:latin typeface="Arial"/>
                <a:cs typeface="Arial"/>
              </a:rPr>
              <a:t>Click “</a:t>
            </a:r>
            <a:r>
              <a:rPr lang="en-US" sz="1100" b="1" dirty="0">
                <a:latin typeface="Arial"/>
                <a:cs typeface="Arial"/>
              </a:rPr>
              <a:t>OK</a:t>
            </a:r>
            <a:r>
              <a:rPr lang="en-US" sz="1100" dirty="0">
                <a:latin typeface="Arial"/>
                <a:cs typeface="Arial"/>
              </a:rPr>
              <a:t>”</a:t>
            </a:r>
          </a:p>
          <a:p>
            <a:pPr marL="235003" indent="-228600">
              <a:buClr>
                <a:srgbClr val="A9A57C"/>
              </a:buClr>
              <a:buFont typeface="+mj-lt"/>
              <a:buAutoNum type="arabicPeriod"/>
              <a:tabLst>
                <a:tab pos="121663" algn="l"/>
              </a:tabLst>
            </a:pPr>
            <a:r>
              <a:rPr lang="en-US" sz="1100" dirty="0">
                <a:latin typeface="Arial"/>
                <a:cs typeface="Arial"/>
              </a:rPr>
              <a:t>Enter your provided password at the prompt (don’t save)</a:t>
            </a:r>
          </a:p>
          <a:p>
            <a:pPr marL="235003" indent="-228600">
              <a:buClr>
                <a:srgbClr val="A9A57C"/>
              </a:buClr>
              <a:buFont typeface="+mj-lt"/>
              <a:buAutoNum type="arabicPeriod"/>
              <a:tabLst>
                <a:tab pos="121663" algn="l"/>
              </a:tabLst>
            </a:pPr>
            <a:r>
              <a:rPr lang="en-US" sz="1100" dirty="0" err="1">
                <a:latin typeface="Arial"/>
                <a:cs typeface="Arial"/>
              </a:rPr>
              <a:t>Yubikey</a:t>
            </a:r>
            <a:r>
              <a:rPr lang="en-US" sz="1100" dirty="0">
                <a:latin typeface="Arial"/>
                <a:cs typeface="Arial"/>
              </a:rPr>
              <a:t> will provide 2FA</a:t>
            </a:r>
          </a:p>
          <a:p>
            <a:pPr marL="235003" indent="-228600">
              <a:buClr>
                <a:srgbClr val="A9A57C"/>
              </a:buClr>
              <a:buFont typeface="+mj-lt"/>
              <a:buAutoNum type="arabicPeriod"/>
              <a:tabLst>
                <a:tab pos="121663" algn="l"/>
              </a:tabLst>
            </a:pPr>
            <a:endParaRPr lang="en-US" sz="1100" spc="-13" dirty="0">
              <a:solidFill>
                <a:srgbClr val="2F2B20"/>
              </a:solidFill>
              <a:latin typeface="Arial"/>
              <a:cs typeface="Arial"/>
            </a:endParaRPr>
          </a:p>
          <a:p>
            <a:pPr marL="235003" indent="-228600">
              <a:buClr>
                <a:srgbClr val="A9A57C"/>
              </a:buClr>
              <a:buFont typeface="+mj-lt"/>
              <a:buAutoNum type="arabicPeriod"/>
              <a:tabLst>
                <a:tab pos="121663" algn="l"/>
              </a:tabLst>
            </a:pPr>
            <a:endParaRPr lang="en-US" sz="1100" spc="-13" dirty="0">
              <a:solidFill>
                <a:srgbClr val="2F2B20"/>
              </a:solidFill>
              <a:latin typeface="Arial"/>
              <a:cs typeface="Arial"/>
            </a:endParaRPr>
          </a:p>
          <a:p>
            <a:pPr marL="6403">
              <a:buClr>
                <a:srgbClr val="A9A57C"/>
              </a:buClr>
              <a:tabLst>
                <a:tab pos="121663" algn="l"/>
              </a:tabLst>
            </a:pPr>
            <a:r>
              <a:rPr lang="en-US" sz="1100" spc="-13" dirty="0">
                <a:latin typeface="Arial"/>
                <a:cs typeface="Arial"/>
              </a:rPr>
              <a:t>If you are using your regular account, just log in as you normally would. </a:t>
            </a:r>
            <a:endParaRPr lang="en-US" sz="1100" dirty="0">
              <a:latin typeface="Courier New"/>
              <a:cs typeface="Courier New"/>
            </a:endParaRPr>
          </a:p>
          <a:p>
            <a:pPr marL="6403" marR="43863">
              <a:lnSpc>
                <a:spcPts val="3494"/>
              </a:lnSpc>
              <a:spcBef>
                <a:spcPts val="391"/>
              </a:spcBef>
            </a:pPr>
            <a:endParaRPr sz="1210" dirty="0">
              <a:latin typeface="Courier New"/>
              <a:cs typeface="Courier New"/>
            </a:endParaRPr>
          </a:p>
        </p:txBody>
      </p:sp>
      <p:sp>
        <p:nvSpPr>
          <p:cNvPr id="4" name="Slide Number Placeholder 12">
            <a:extLst>
              <a:ext uri="{FF2B5EF4-FFF2-40B4-BE49-F238E27FC236}">
                <a16:creationId xmlns:a16="http://schemas.microsoft.com/office/drawing/2014/main" id="{C7F367DE-EFCA-7142-BBA9-1AFA4EB58BAB}"/>
              </a:ext>
            </a:extLst>
          </p:cNvPr>
          <p:cNvSpPr>
            <a:spLocks noGrp="1"/>
          </p:cNvSpPr>
          <p:nvPr>
            <p:ph type="sldNum" sz="quarter" idx="7"/>
          </p:nvPr>
        </p:nvSpPr>
        <p:spPr>
          <a:xfrm>
            <a:off x="93698" y="3288301"/>
            <a:ext cx="131445" cy="137160"/>
          </a:xfrm>
        </p:spPr>
        <p:txBody>
          <a:bodyPr/>
          <a:lstStyle/>
          <a:p>
            <a:pPr marL="25400">
              <a:lnSpc>
                <a:spcPct val="100000"/>
              </a:lnSpc>
              <a:spcBef>
                <a:spcPts val="190"/>
              </a:spcBef>
            </a:pPr>
            <a:fld id="{81D60167-4931-47E6-BA6A-407CBD079E47}" type="slidenum">
              <a:rPr lang="en-US" spc="-20" smtClean="0"/>
              <a:t>36</a:t>
            </a:fld>
            <a:endParaRPr lang="en-US" spc="-20" dirty="0"/>
          </a:p>
        </p:txBody>
      </p:sp>
      <p:sp>
        <p:nvSpPr>
          <p:cNvPr id="7" name="Date Placeholder 5">
            <a:extLst>
              <a:ext uri="{FF2B5EF4-FFF2-40B4-BE49-F238E27FC236}">
                <a16:creationId xmlns:a16="http://schemas.microsoft.com/office/drawing/2014/main" id="{2A6ACB2F-95E4-DE4D-A4F4-0E85323C2877}"/>
              </a:ext>
            </a:extLst>
          </p:cNvPr>
          <p:cNvSpPr>
            <a:spLocks noGrp="1"/>
          </p:cNvSpPr>
          <p:nvPr>
            <p:ph type="dt" sz="half" idx="6"/>
          </p:nvPr>
        </p:nvSpPr>
        <p:spPr>
          <a:xfrm>
            <a:off x="1681103" y="3235827"/>
            <a:ext cx="1204595" cy="153888"/>
          </a:xfrm>
        </p:spPr>
        <p:txBody>
          <a:bodyPr/>
          <a:lstStyle/>
          <a:p>
            <a:pPr marL="12700">
              <a:lnSpc>
                <a:spcPct val="100000"/>
              </a:lnSpc>
              <a:spcBef>
                <a:spcPts val="190"/>
              </a:spcBef>
            </a:pPr>
            <a:r>
              <a:rPr lang="en-US" sz="1000" spc="0" dirty="0"/>
              <a:t>6/9/19  Containers</a:t>
            </a:r>
            <a:endParaRPr lang="en-US" sz="1000" spc="-5" dirty="0"/>
          </a:p>
        </p:txBody>
      </p:sp>
      <p:pic>
        <p:nvPicPr>
          <p:cNvPr id="8" name="Picture 7">
            <a:extLst>
              <a:ext uri="{FF2B5EF4-FFF2-40B4-BE49-F238E27FC236}">
                <a16:creationId xmlns:a16="http://schemas.microsoft.com/office/drawing/2014/main" id="{8A3EC1F6-D3E8-5541-BC3E-1818975AFE8A}"/>
              </a:ext>
            </a:extLst>
          </p:cNvPr>
          <p:cNvPicPr>
            <a:picLocks noChangeAspect="1"/>
          </p:cNvPicPr>
          <p:nvPr/>
        </p:nvPicPr>
        <p:blipFill rotWithShape="1">
          <a:blip r:embed="rId2"/>
          <a:srcRect b="16901"/>
          <a:stretch/>
        </p:blipFill>
        <p:spPr>
          <a:xfrm>
            <a:off x="3793539" y="3200081"/>
            <a:ext cx="762000" cy="225380"/>
          </a:xfrm>
          <a:prstGeom prst="rect">
            <a:avLst/>
          </a:prstGeom>
        </p:spPr>
      </p:pic>
      <p:cxnSp>
        <p:nvCxnSpPr>
          <p:cNvPr id="10" name="Straight Connector 9">
            <a:extLst>
              <a:ext uri="{FF2B5EF4-FFF2-40B4-BE49-F238E27FC236}">
                <a16:creationId xmlns:a16="http://schemas.microsoft.com/office/drawing/2014/main" id="{0E314CE0-EFCE-9F41-8D31-CEF323228E88}"/>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00212863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87129" y="99379"/>
            <a:ext cx="3863647" cy="383492"/>
          </a:xfrm>
          <a:prstGeom prst="rect">
            <a:avLst/>
          </a:prstGeom>
        </p:spPr>
        <p:txBody>
          <a:bodyPr vert="horz" wrap="square" lIns="0" tIns="6403" rIns="0" bIns="0" rtlCol="0">
            <a:spAutoFit/>
          </a:bodyPr>
          <a:lstStyle/>
          <a:p>
            <a:pPr marL="6403">
              <a:spcBef>
                <a:spcPts val="50"/>
              </a:spcBef>
            </a:pPr>
            <a:r>
              <a:rPr lang="en-US" spc="-40" dirty="0"/>
              <a:t>Getting on a compute node</a:t>
            </a:r>
            <a:endParaRPr spc="-40" dirty="0"/>
          </a:p>
        </p:txBody>
      </p:sp>
      <p:sp>
        <p:nvSpPr>
          <p:cNvPr id="3" name="object 3"/>
          <p:cNvSpPr txBox="1"/>
          <p:nvPr/>
        </p:nvSpPr>
        <p:spPr>
          <a:xfrm>
            <a:off x="93698" y="739775"/>
            <a:ext cx="4649752" cy="1514571"/>
          </a:xfrm>
          <a:prstGeom prst="rect">
            <a:avLst/>
          </a:prstGeom>
        </p:spPr>
        <p:txBody>
          <a:bodyPr vert="horz" wrap="square" lIns="0" tIns="6403" rIns="0" bIns="0" rtlCol="0">
            <a:spAutoFit/>
          </a:bodyPr>
          <a:lstStyle/>
          <a:p>
            <a:pPr marL="6403">
              <a:buClr>
                <a:srgbClr val="A9A57C"/>
              </a:buClr>
              <a:tabLst>
                <a:tab pos="121663" algn="l"/>
              </a:tabLst>
            </a:pPr>
            <a:r>
              <a:rPr lang="en-US" sz="1100" spc="-13" dirty="0">
                <a:latin typeface="Arial"/>
                <a:cs typeface="Arial"/>
              </a:rPr>
              <a:t>Start an interactive job:</a:t>
            </a:r>
          </a:p>
          <a:p>
            <a:pPr marL="6403">
              <a:buClr>
                <a:srgbClr val="A9A57C"/>
              </a:buClr>
              <a:tabLst>
                <a:tab pos="121663" algn="l"/>
              </a:tabLst>
            </a:pPr>
            <a:endParaRPr sz="400" dirty="0">
              <a:solidFill>
                <a:srgbClr val="FF0000"/>
              </a:solidFill>
              <a:latin typeface="Arial"/>
              <a:cs typeface="Arial"/>
            </a:endParaRPr>
          </a:p>
          <a:p>
            <a:pPr marL="6403" marR="43863"/>
            <a:r>
              <a:rPr lang="en-US" sz="1000" spc="-3" dirty="0" err="1">
                <a:solidFill>
                  <a:srgbClr val="FF0000"/>
                </a:solidFill>
                <a:latin typeface="Courier New"/>
                <a:cs typeface="Courier New"/>
              </a:rPr>
              <a:t>salloc</a:t>
            </a:r>
            <a:r>
              <a:rPr lang="en-US" sz="1000" spc="-3" dirty="0">
                <a:solidFill>
                  <a:srgbClr val="FF0000"/>
                </a:solidFill>
                <a:latin typeface="Courier New"/>
                <a:cs typeface="Courier New"/>
              </a:rPr>
              <a:t> –A </a:t>
            </a:r>
            <a:r>
              <a:rPr lang="en-US" sz="1000" spc="-3" dirty="0" err="1">
                <a:solidFill>
                  <a:srgbClr val="FF0000"/>
                </a:solidFill>
                <a:latin typeface="Courier New"/>
                <a:cs typeface="Courier New"/>
              </a:rPr>
              <a:t>arccanetrain</a:t>
            </a:r>
            <a:r>
              <a:rPr lang="en-US" sz="1000" spc="-3" dirty="0">
                <a:solidFill>
                  <a:srgbClr val="FF0000"/>
                </a:solidFill>
                <a:latin typeface="Courier New"/>
                <a:cs typeface="Courier New"/>
              </a:rPr>
              <a:t> –t 150 –n 2</a:t>
            </a:r>
          </a:p>
          <a:p>
            <a:pPr marL="6403" marR="43863"/>
            <a:endParaRPr lang="en-US" sz="1000" spc="-3" dirty="0">
              <a:latin typeface="Times New Roman" panose="02020603050405020304" pitchFamily="18" charset="0"/>
              <a:cs typeface="Times New Roman" panose="02020603050405020304" pitchFamily="18" charset="0"/>
            </a:endParaRPr>
          </a:p>
          <a:p>
            <a:pPr marL="6403" marR="43863"/>
            <a:r>
              <a:rPr lang="en-US" sz="1100" spc="-13" dirty="0">
                <a:latin typeface="Arial"/>
                <a:cs typeface="Arial"/>
              </a:rPr>
              <a:t>Load singularity and set up environment</a:t>
            </a:r>
          </a:p>
          <a:p>
            <a:pPr marL="6403" marR="43863"/>
            <a:endParaRPr lang="en-US" sz="1000" spc="-3" dirty="0">
              <a:latin typeface="Courier New"/>
              <a:cs typeface="Courier New"/>
            </a:endParaRPr>
          </a:p>
          <a:p>
            <a:pPr marL="6403" marR="43863"/>
            <a:r>
              <a:rPr lang="en-US" sz="1000" spc="-3" dirty="0">
                <a:solidFill>
                  <a:srgbClr val="FF0000"/>
                </a:solidFill>
                <a:latin typeface="Courier New"/>
                <a:cs typeface="Courier New"/>
              </a:rPr>
              <a:t>module load singularity/3.1.1</a:t>
            </a:r>
          </a:p>
          <a:p>
            <a:pPr marL="6403" marR="43863"/>
            <a:r>
              <a:rPr lang="en-US" sz="1000" spc="-3" dirty="0">
                <a:solidFill>
                  <a:srgbClr val="FF0000"/>
                </a:solidFill>
                <a:latin typeface="Courier New"/>
                <a:cs typeface="Courier New"/>
              </a:rPr>
              <a:t>export SINGULARITY_TMPDIR=/</a:t>
            </a:r>
            <a:r>
              <a:rPr lang="en-US" sz="1000" spc="-3" dirty="0" err="1">
                <a:solidFill>
                  <a:srgbClr val="FF0000"/>
                </a:solidFill>
                <a:latin typeface="Courier New"/>
                <a:cs typeface="Courier New"/>
              </a:rPr>
              <a:t>gscratch</a:t>
            </a:r>
            <a:r>
              <a:rPr lang="en-US" sz="1000" spc="-3" dirty="0">
                <a:solidFill>
                  <a:srgbClr val="FF0000"/>
                </a:solidFill>
                <a:latin typeface="Courier New"/>
                <a:cs typeface="Courier New"/>
              </a:rPr>
              <a:t>/$USER</a:t>
            </a:r>
            <a:endParaRPr lang="en-US" sz="1100" spc="-3" dirty="0">
              <a:latin typeface="Courier New"/>
              <a:cs typeface="Courier New"/>
            </a:endParaRPr>
          </a:p>
          <a:p>
            <a:pPr marL="6403" marR="43863"/>
            <a:endParaRPr lang="en-US" sz="1100" spc="-13" dirty="0">
              <a:latin typeface="Arial"/>
              <a:cs typeface="Arial"/>
            </a:endParaRPr>
          </a:p>
          <a:p>
            <a:pPr marL="6403" marR="43863"/>
            <a:r>
              <a:rPr lang="en-US" sz="1100" spc="-13" dirty="0">
                <a:latin typeface="Arial"/>
                <a:cs typeface="Arial"/>
              </a:rPr>
              <a:t>…We will go through examples together in the following slides. </a:t>
            </a:r>
            <a:endParaRPr sz="800" dirty="0">
              <a:latin typeface="Courier New"/>
              <a:cs typeface="Courier New"/>
            </a:endParaRPr>
          </a:p>
        </p:txBody>
      </p:sp>
      <p:sp>
        <p:nvSpPr>
          <p:cNvPr id="4" name="Slide Number Placeholder 12">
            <a:extLst>
              <a:ext uri="{FF2B5EF4-FFF2-40B4-BE49-F238E27FC236}">
                <a16:creationId xmlns:a16="http://schemas.microsoft.com/office/drawing/2014/main" id="{C7F367DE-EFCA-7142-BBA9-1AFA4EB58BAB}"/>
              </a:ext>
            </a:extLst>
          </p:cNvPr>
          <p:cNvSpPr>
            <a:spLocks noGrp="1"/>
          </p:cNvSpPr>
          <p:nvPr>
            <p:ph type="sldNum" sz="quarter" idx="7"/>
          </p:nvPr>
        </p:nvSpPr>
        <p:spPr>
          <a:xfrm>
            <a:off x="93698" y="3288301"/>
            <a:ext cx="131445" cy="137160"/>
          </a:xfrm>
        </p:spPr>
        <p:txBody>
          <a:bodyPr/>
          <a:lstStyle/>
          <a:p>
            <a:pPr marL="25400">
              <a:lnSpc>
                <a:spcPct val="100000"/>
              </a:lnSpc>
              <a:spcBef>
                <a:spcPts val="190"/>
              </a:spcBef>
            </a:pPr>
            <a:fld id="{81D60167-4931-47E6-BA6A-407CBD079E47}" type="slidenum">
              <a:rPr lang="en-US" spc="-20" smtClean="0"/>
              <a:t>37</a:t>
            </a:fld>
            <a:endParaRPr lang="en-US" spc="-20" dirty="0"/>
          </a:p>
        </p:txBody>
      </p:sp>
      <p:sp>
        <p:nvSpPr>
          <p:cNvPr id="5" name="Date Placeholder 5">
            <a:extLst>
              <a:ext uri="{FF2B5EF4-FFF2-40B4-BE49-F238E27FC236}">
                <a16:creationId xmlns:a16="http://schemas.microsoft.com/office/drawing/2014/main" id="{A56B3DBD-A4DF-A14D-A83E-B601B9F67C80}"/>
              </a:ext>
            </a:extLst>
          </p:cNvPr>
          <p:cNvSpPr>
            <a:spLocks noGrp="1"/>
          </p:cNvSpPr>
          <p:nvPr>
            <p:ph type="dt" sz="half" idx="6"/>
          </p:nvPr>
        </p:nvSpPr>
        <p:spPr>
          <a:xfrm>
            <a:off x="1681103" y="3235827"/>
            <a:ext cx="1204595" cy="153888"/>
          </a:xfrm>
        </p:spPr>
        <p:txBody>
          <a:bodyPr/>
          <a:lstStyle/>
          <a:p>
            <a:pPr marL="12700">
              <a:lnSpc>
                <a:spcPct val="100000"/>
              </a:lnSpc>
              <a:spcBef>
                <a:spcPts val="190"/>
              </a:spcBef>
            </a:pPr>
            <a:r>
              <a:rPr lang="en-US" sz="1000" spc="0" dirty="0"/>
              <a:t>6/9/19  Containers</a:t>
            </a:r>
            <a:endParaRPr lang="en-US" sz="1000" spc="-5" dirty="0"/>
          </a:p>
        </p:txBody>
      </p:sp>
      <p:pic>
        <p:nvPicPr>
          <p:cNvPr id="6" name="Picture 5">
            <a:extLst>
              <a:ext uri="{FF2B5EF4-FFF2-40B4-BE49-F238E27FC236}">
                <a16:creationId xmlns:a16="http://schemas.microsoft.com/office/drawing/2014/main" id="{516FB32A-1ADF-6740-BD84-AC4F74D84CAD}"/>
              </a:ext>
            </a:extLst>
          </p:cNvPr>
          <p:cNvPicPr>
            <a:picLocks noChangeAspect="1"/>
          </p:cNvPicPr>
          <p:nvPr/>
        </p:nvPicPr>
        <p:blipFill rotWithShape="1">
          <a:blip r:embed="rId2"/>
          <a:srcRect b="16901"/>
          <a:stretch/>
        </p:blipFill>
        <p:spPr>
          <a:xfrm>
            <a:off x="3793539" y="3200081"/>
            <a:ext cx="762000" cy="225380"/>
          </a:xfrm>
          <a:prstGeom prst="rect">
            <a:avLst/>
          </a:prstGeom>
        </p:spPr>
      </p:pic>
      <p:cxnSp>
        <p:nvCxnSpPr>
          <p:cNvPr id="7" name="Straight Connector 6">
            <a:extLst>
              <a:ext uri="{FF2B5EF4-FFF2-40B4-BE49-F238E27FC236}">
                <a16:creationId xmlns:a16="http://schemas.microsoft.com/office/drawing/2014/main" id="{F3998CB3-1E7A-D848-B1C1-7CBBCFA90882}"/>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10571796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87129" y="99379"/>
            <a:ext cx="3863647" cy="383492"/>
          </a:xfrm>
          <a:prstGeom prst="rect">
            <a:avLst/>
          </a:prstGeom>
          <a:noFill/>
        </p:spPr>
        <p:txBody>
          <a:bodyPr vert="horz" wrap="square" lIns="0" tIns="6403" rIns="0" bIns="0" rtlCol="0">
            <a:spAutoFit/>
          </a:bodyPr>
          <a:lstStyle/>
          <a:p>
            <a:pPr marL="6403">
              <a:spcBef>
                <a:spcPts val="50"/>
              </a:spcBef>
            </a:pPr>
            <a:r>
              <a:rPr lang="en-US" spc="-40" dirty="0"/>
              <a:t>Go to the example directory </a:t>
            </a:r>
            <a:endParaRPr spc="-40" dirty="0"/>
          </a:p>
        </p:txBody>
      </p:sp>
      <p:sp>
        <p:nvSpPr>
          <p:cNvPr id="3" name="object 3"/>
          <p:cNvSpPr txBox="1"/>
          <p:nvPr/>
        </p:nvSpPr>
        <p:spPr>
          <a:xfrm>
            <a:off x="104283" y="815975"/>
            <a:ext cx="4482004" cy="1837736"/>
          </a:xfrm>
          <a:prstGeom prst="rect">
            <a:avLst/>
          </a:prstGeom>
        </p:spPr>
        <p:txBody>
          <a:bodyPr vert="horz" wrap="square" lIns="0" tIns="6403" rIns="0" bIns="0" rtlCol="0">
            <a:spAutoFit/>
          </a:bodyPr>
          <a:lstStyle/>
          <a:p>
            <a:pPr marL="6403">
              <a:buClr>
                <a:srgbClr val="A9A57C"/>
              </a:buClr>
              <a:tabLst>
                <a:tab pos="121663" algn="l"/>
              </a:tabLst>
            </a:pPr>
            <a:r>
              <a:rPr lang="en-US" sz="1100" spc="-13" dirty="0">
                <a:latin typeface="Arial"/>
                <a:cs typeface="Arial"/>
              </a:rPr>
              <a:t>Go to the Singularity Hub example directory</a:t>
            </a:r>
          </a:p>
          <a:p>
            <a:pPr marL="6403">
              <a:buClr>
                <a:srgbClr val="A9A57C"/>
              </a:buClr>
              <a:tabLst>
                <a:tab pos="121663" algn="l"/>
              </a:tabLst>
            </a:pPr>
            <a:endParaRPr lang="en-US" sz="800" spc="-13" dirty="0">
              <a:latin typeface="Arial"/>
              <a:cs typeface="Arial"/>
            </a:endParaRPr>
          </a:p>
          <a:p>
            <a:pPr marL="6403">
              <a:buClr>
                <a:srgbClr val="A9A57C"/>
              </a:buClr>
              <a:tabLst>
                <a:tab pos="121663" algn="l"/>
              </a:tabLst>
            </a:pPr>
            <a:r>
              <a:rPr lang="en-US" sz="1000" spc="-13" dirty="0">
                <a:solidFill>
                  <a:srgbClr val="FF0000"/>
                </a:solidFill>
                <a:latin typeface="Courier New" panose="02070309020205020404" pitchFamily="49" charset="0"/>
                <a:cs typeface="Courier New" panose="02070309020205020404" pitchFamily="49" charset="0"/>
              </a:rPr>
              <a:t>cd /</a:t>
            </a:r>
            <a:r>
              <a:rPr lang="en-US" sz="1000" spc="-13" dirty="0" err="1">
                <a:solidFill>
                  <a:srgbClr val="FF0000"/>
                </a:solidFill>
                <a:latin typeface="Courier New" panose="02070309020205020404" pitchFamily="49" charset="0"/>
                <a:cs typeface="Courier New" panose="02070309020205020404" pitchFamily="49" charset="0"/>
              </a:rPr>
              <a:t>gscratch</a:t>
            </a:r>
            <a:r>
              <a:rPr lang="en-US" sz="1000" spc="-13" dirty="0">
                <a:solidFill>
                  <a:srgbClr val="FF0000"/>
                </a:solidFill>
                <a:latin typeface="Courier New" panose="02070309020205020404" pitchFamily="49" charset="0"/>
                <a:cs typeface="Courier New" panose="02070309020205020404" pitchFamily="49" charset="0"/>
              </a:rPr>
              <a:t>/$USER/uwyo_2019/</a:t>
            </a:r>
            <a:r>
              <a:rPr lang="en-US" sz="1000" spc="-13" dirty="0" err="1">
                <a:solidFill>
                  <a:srgbClr val="FF0000"/>
                </a:solidFill>
                <a:latin typeface="Courier New" panose="02070309020205020404" pitchFamily="49" charset="0"/>
                <a:cs typeface="Courier New" panose="02070309020205020404" pitchFamily="49" charset="0"/>
              </a:rPr>
              <a:t>build_container_on_shub</a:t>
            </a:r>
            <a:r>
              <a:rPr lang="en-US" sz="1000" spc="-13" dirty="0">
                <a:solidFill>
                  <a:srgbClr val="FF0000"/>
                </a:solidFill>
                <a:latin typeface="Courier New" panose="02070309020205020404" pitchFamily="49" charset="0"/>
                <a:cs typeface="Courier New" panose="02070309020205020404" pitchFamily="49" charset="0"/>
              </a:rPr>
              <a:t>/</a:t>
            </a:r>
          </a:p>
          <a:p>
            <a:pPr marL="6403">
              <a:buClr>
                <a:srgbClr val="A9A57C"/>
              </a:buClr>
              <a:tabLst>
                <a:tab pos="121663" algn="l"/>
              </a:tabLst>
            </a:pPr>
            <a:endParaRPr lang="en-US" sz="800" spc="-13" dirty="0">
              <a:solidFill>
                <a:srgbClr val="FF0000"/>
              </a:solidFill>
              <a:latin typeface="Arial"/>
              <a:cs typeface="Arial"/>
            </a:endParaRPr>
          </a:p>
          <a:p>
            <a:pPr marL="6403" marR="43863"/>
            <a:r>
              <a:rPr lang="en-US" sz="1100" spc="-13" dirty="0">
                <a:latin typeface="Arial"/>
                <a:cs typeface="Arial"/>
              </a:rPr>
              <a:t>List the contents of the directory and see a description of each file:</a:t>
            </a:r>
          </a:p>
          <a:p>
            <a:pPr marL="6403" marR="43863"/>
            <a:endParaRPr lang="en-US" sz="800" spc="-3" dirty="0">
              <a:latin typeface="Courier New"/>
              <a:cs typeface="Courier New"/>
            </a:endParaRPr>
          </a:p>
          <a:p>
            <a:pPr marL="6403" marR="43863"/>
            <a:r>
              <a:rPr lang="en-US" sz="1100" spc="-3" dirty="0">
                <a:solidFill>
                  <a:srgbClr val="FF0000"/>
                </a:solidFill>
                <a:latin typeface="Courier New"/>
                <a:cs typeface="Courier New"/>
              </a:rPr>
              <a:t>ls</a:t>
            </a:r>
          </a:p>
          <a:p>
            <a:pPr marL="6403" marR="43863"/>
            <a:endParaRPr lang="en-US" sz="800" spc="-13" dirty="0">
              <a:latin typeface="Arial"/>
              <a:cs typeface="Arial"/>
            </a:endParaRPr>
          </a:p>
          <a:p>
            <a:pPr marL="6403" marR="43863"/>
            <a:r>
              <a:rPr lang="en-US" sz="1100" spc="-13" dirty="0">
                <a:latin typeface="Arial"/>
                <a:cs typeface="Arial"/>
              </a:rPr>
              <a:t>If you get behind or have issues, look in ‘</a:t>
            </a:r>
            <a:r>
              <a:rPr lang="en-US" sz="950" spc="-13" dirty="0" err="1">
                <a:latin typeface="Courier New" panose="02070309020205020404" pitchFamily="49" charset="0"/>
                <a:cs typeface="Courier New" panose="02070309020205020404" pitchFamily="49" charset="0"/>
              </a:rPr>
              <a:t>tutorial_steps.txt</a:t>
            </a:r>
            <a:r>
              <a:rPr lang="en-US" sz="1100" spc="-13" dirty="0">
                <a:latin typeface="Arial"/>
                <a:cs typeface="Arial"/>
              </a:rPr>
              <a:t>’</a:t>
            </a:r>
          </a:p>
          <a:p>
            <a:pPr marL="6403" marR="43863"/>
            <a:endParaRPr lang="en-US" sz="1100" spc="-13" dirty="0">
              <a:latin typeface="Arial"/>
              <a:cs typeface="Arial"/>
            </a:endParaRPr>
          </a:p>
          <a:p>
            <a:pPr marL="6403" marR="43863"/>
            <a:r>
              <a:rPr lang="en-US" sz="1100" spc="-3" dirty="0">
                <a:solidFill>
                  <a:srgbClr val="FF0000"/>
                </a:solidFill>
                <a:latin typeface="Courier New"/>
                <a:cs typeface="Courier New"/>
              </a:rPr>
              <a:t>cat </a:t>
            </a:r>
            <a:r>
              <a:rPr lang="en-US" sz="1100" spc="-3" dirty="0" err="1">
                <a:solidFill>
                  <a:srgbClr val="FF0000"/>
                </a:solidFill>
                <a:latin typeface="Courier New"/>
                <a:cs typeface="Courier New"/>
              </a:rPr>
              <a:t>tutorial_steps.txt</a:t>
            </a:r>
            <a:endParaRPr lang="en-US" sz="1100" spc="-13" dirty="0">
              <a:solidFill>
                <a:srgbClr val="FF0000"/>
              </a:solidFill>
              <a:latin typeface="Arial"/>
              <a:cs typeface="Arial"/>
            </a:endParaRPr>
          </a:p>
          <a:p>
            <a:pPr marL="6403" marR="43863"/>
            <a:endParaRPr lang="en-US" sz="1100" spc="-13" dirty="0">
              <a:latin typeface="Arial"/>
              <a:cs typeface="Arial"/>
            </a:endParaRPr>
          </a:p>
        </p:txBody>
      </p:sp>
      <p:sp>
        <p:nvSpPr>
          <p:cNvPr id="4" name="Slide Number Placeholder 12">
            <a:extLst>
              <a:ext uri="{FF2B5EF4-FFF2-40B4-BE49-F238E27FC236}">
                <a16:creationId xmlns:a16="http://schemas.microsoft.com/office/drawing/2014/main" id="{C7F367DE-EFCA-7142-BBA9-1AFA4EB58BAB}"/>
              </a:ext>
            </a:extLst>
          </p:cNvPr>
          <p:cNvSpPr>
            <a:spLocks noGrp="1"/>
          </p:cNvSpPr>
          <p:nvPr>
            <p:ph type="sldNum" sz="quarter" idx="7"/>
          </p:nvPr>
        </p:nvSpPr>
        <p:spPr>
          <a:xfrm>
            <a:off x="93698" y="3288301"/>
            <a:ext cx="131445" cy="137160"/>
          </a:xfrm>
        </p:spPr>
        <p:txBody>
          <a:bodyPr/>
          <a:lstStyle/>
          <a:p>
            <a:pPr marL="25400">
              <a:lnSpc>
                <a:spcPct val="100000"/>
              </a:lnSpc>
              <a:spcBef>
                <a:spcPts val="190"/>
              </a:spcBef>
            </a:pPr>
            <a:fld id="{81D60167-4931-47E6-BA6A-407CBD079E47}" type="slidenum">
              <a:rPr lang="en-US" spc="-20" smtClean="0"/>
              <a:t>38</a:t>
            </a:fld>
            <a:endParaRPr lang="en-US" spc="-20" dirty="0"/>
          </a:p>
        </p:txBody>
      </p:sp>
      <p:cxnSp>
        <p:nvCxnSpPr>
          <p:cNvPr id="7" name="Straight Connector 6">
            <a:extLst>
              <a:ext uri="{FF2B5EF4-FFF2-40B4-BE49-F238E27FC236}">
                <a16:creationId xmlns:a16="http://schemas.microsoft.com/office/drawing/2014/main" id="{A25B8C8A-21BA-0440-A897-A5C03DA89B82}"/>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sp>
        <p:nvSpPr>
          <p:cNvPr id="6" name="Date Placeholder 5">
            <a:extLst>
              <a:ext uri="{FF2B5EF4-FFF2-40B4-BE49-F238E27FC236}">
                <a16:creationId xmlns:a16="http://schemas.microsoft.com/office/drawing/2014/main" id="{57878960-A65E-5344-8BE0-7174FA9471D0}"/>
              </a:ext>
            </a:extLst>
          </p:cNvPr>
          <p:cNvSpPr>
            <a:spLocks noGrp="1"/>
          </p:cNvSpPr>
          <p:nvPr>
            <p:ph type="dt" sz="half" idx="6"/>
          </p:nvPr>
        </p:nvSpPr>
        <p:spPr>
          <a:xfrm>
            <a:off x="1681103" y="3235827"/>
            <a:ext cx="1204595" cy="153888"/>
          </a:xfrm>
        </p:spPr>
        <p:txBody>
          <a:bodyPr/>
          <a:lstStyle/>
          <a:p>
            <a:pPr marL="12700">
              <a:lnSpc>
                <a:spcPct val="100000"/>
              </a:lnSpc>
              <a:spcBef>
                <a:spcPts val="190"/>
              </a:spcBef>
            </a:pPr>
            <a:r>
              <a:rPr lang="en-US" sz="1000" spc="0" dirty="0"/>
              <a:t>6/9/19  Containers</a:t>
            </a:r>
            <a:endParaRPr lang="en-US" sz="1000" spc="-5" dirty="0"/>
          </a:p>
        </p:txBody>
      </p:sp>
      <p:pic>
        <p:nvPicPr>
          <p:cNvPr id="8" name="Picture 7">
            <a:extLst>
              <a:ext uri="{FF2B5EF4-FFF2-40B4-BE49-F238E27FC236}">
                <a16:creationId xmlns:a16="http://schemas.microsoft.com/office/drawing/2014/main" id="{DA986D65-B18B-C04E-8680-B26BD17F6E86}"/>
              </a:ext>
            </a:extLst>
          </p:cNvPr>
          <p:cNvPicPr>
            <a:picLocks noChangeAspect="1"/>
          </p:cNvPicPr>
          <p:nvPr/>
        </p:nvPicPr>
        <p:blipFill rotWithShape="1">
          <a:blip r:embed="rId2"/>
          <a:srcRect b="16901"/>
          <a:stretch/>
        </p:blipFill>
        <p:spPr>
          <a:xfrm>
            <a:off x="3793539" y="3200081"/>
            <a:ext cx="762000" cy="225380"/>
          </a:xfrm>
          <a:prstGeom prst="rect">
            <a:avLst/>
          </a:prstGeom>
        </p:spPr>
      </p:pic>
    </p:spTree>
    <p:extLst>
      <p:ext uri="{BB962C8B-B14F-4D97-AF65-F5344CB8AC3E}">
        <p14:creationId xmlns:p14="http://schemas.microsoft.com/office/powerpoint/2010/main" val="6255951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87129" y="99379"/>
            <a:ext cx="4251521" cy="383492"/>
          </a:xfrm>
          <a:prstGeom prst="rect">
            <a:avLst/>
          </a:prstGeom>
        </p:spPr>
        <p:txBody>
          <a:bodyPr vert="horz" wrap="square" lIns="0" tIns="6403" rIns="0" bIns="0" rtlCol="0">
            <a:spAutoFit/>
          </a:bodyPr>
          <a:lstStyle/>
          <a:p>
            <a:pPr marL="6403">
              <a:spcBef>
                <a:spcPts val="50"/>
              </a:spcBef>
            </a:pPr>
            <a:r>
              <a:rPr lang="en-US" spc="-40" dirty="0"/>
              <a:t>Prepare and upload your recipe</a:t>
            </a:r>
            <a:endParaRPr spc="-40" dirty="0"/>
          </a:p>
        </p:txBody>
      </p:sp>
      <p:sp>
        <p:nvSpPr>
          <p:cNvPr id="3" name="object 3"/>
          <p:cNvSpPr txBox="1"/>
          <p:nvPr/>
        </p:nvSpPr>
        <p:spPr>
          <a:xfrm>
            <a:off x="79410" y="461437"/>
            <a:ext cx="4476129" cy="2884176"/>
          </a:xfrm>
          <a:prstGeom prst="rect">
            <a:avLst/>
          </a:prstGeom>
        </p:spPr>
        <p:txBody>
          <a:bodyPr vert="horz" wrap="square" lIns="0" tIns="6403" rIns="0" bIns="0" rtlCol="0">
            <a:spAutoFit/>
          </a:bodyPr>
          <a:lstStyle/>
          <a:p>
            <a:pPr marL="6403">
              <a:buClr>
                <a:srgbClr val="A9A57C"/>
              </a:buClr>
              <a:tabLst>
                <a:tab pos="121663" algn="l"/>
              </a:tabLst>
            </a:pPr>
            <a:r>
              <a:rPr lang="en-US" sz="1000" spc="-13" dirty="0">
                <a:latin typeface="Arial"/>
                <a:cs typeface="Arial"/>
              </a:rPr>
              <a:t>Use a text editor to explore and customize the recipe file ‘</a:t>
            </a:r>
            <a:r>
              <a:rPr lang="en-US" sz="1000" spc="-13" dirty="0">
                <a:solidFill>
                  <a:srgbClr val="FF0000"/>
                </a:solidFill>
                <a:latin typeface="Courier New" panose="02070309020205020404" pitchFamily="49" charset="0"/>
                <a:cs typeface="Courier New" panose="02070309020205020404" pitchFamily="49" charset="0"/>
              </a:rPr>
              <a:t>Singularity</a:t>
            </a:r>
            <a:r>
              <a:rPr lang="en-US" sz="1000" spc="-13" dirty="0">
                <a:latin typeface="Arial"/>
                <a:cs typeface="Arial"/>
              </a:rPr>
              <a:t>’:</a:t>
            </a:r>
          </a:p>
          <a:p>
            <a:pPr marL="6403">
              <a:buClr>
                <a:srgbClr val="A9A57C"/>
              </a:buClr>
              <a:tabLst>
                <a:tab pos="121663" algn="l"/>
              </a:tabLst>
            </a:pPr>
            <a:endParaRPr sz="400" dirty="0">
              <a:latin typeface="Arial"/>
              <a:cs typeface="Arial"/>
            </a:endParaRPr>
          </a:p>
          <a:p>
            <a:pPr marL="6403" marR="43863"/>
            <a:r>
              <a:rPr lang="en-US" sz="1000" spc="-3" dirty="0" err="1">
                <a:solidFill>
                  <a:srgbClr val="FF0000"/>
                </a:solidFill>
                <a:latin typeface="Courier New"/>
                <a:cs typeface="Courier New"/>
              </a:rPr>
              <a:t>nano</a:t>
            </a:r>
            <a:r>
              <a:rPr lang="en-US" sz="1000" spc="-3" dirty="0">
                <a:solidFill>
                  <a:srgbClr val="FF0000"/>
                </a:solidFill>
                <a:latin typeface="Courier New"/>
                <a:cs typeface="Courier New"/>
              </a:rPr>
              <a:t> Singularity</a:t>
            </a:r>
          </a:p>
          <a:p>
            <a:pPr marL="6403" marR="43863"/>
            <a:endParaRPr lang="en-US" sz="800" spc="-3" dirty="0">
              <a:latin typeface="Times New Roman" panose="02020603050405020304" pitchFamily="18" charset="0"/>
              <a:cs typeface="Times New Roman" panose="02020603050405020304" pitchFamily="18" charset="0"/>
            </a:endParaRPr>
          </a:p>
          <a:p>
            <a:pPr marL="635053" marR="43863" lvl="1" indent="-171450">
              <a:buFont typeface="Arial" panose="020B0604020202020204" pitchFamily="34" charset="0"/>
              <a:buChar char="•"/>
            </a:pPr>
            <a:r>
              <a:rPr lang="en-US" sz="800" spc="-13" dirty="0">
                <a:latin typeface="Arial"/>
                <a:cs typeface="Arial"/>
              </a:rPr>
              <a:t>Can you determine the purpose of each section?</a:t>
            </a:r>
          </a:p>
          <a:p>
            <a:pPr marL="635053" marR="43863" lvl="1" indent="-171450">
              <a:buFont typeface="Arial" panose="020B0604020202020204" pitchFamily="34" charset="0"/>
              <a:buChar char="•"/>
            </a:pPr>
            <a:r>
              <a:rPr lang="en-US" sz="800" spc="-13" dirty="0">
                <a:latin typeface="Arial"/>
                <a:cs typeface="Arial"/>
              </a:rPr>
              <a:t>Can you determine what this container does?  </a:t>
            </a:r>
          </a:p>
          <a:p>
            <a:pPr marL="635053" marR="43863" lvl="1" indent="-171450">
              <a:buFont typeface="Arial" panose="020B0604020202020204" pitchFamily="34" charset="0"/>
              <a:buChar char="•"/>
            </a:pPr>
            <a:r>
              <a:rPr lang="en-US" sz="800" spc="-13" dirty="0">
                <a:latin typeface="Arial"/>
                <a:cs typeface="Arial"/>
              </a:rPr>
              <a:t>Are there any files copied to the container?</a:t>
            </a:r>
          </a:p>
          <a:p>
            <a:pPr marL="635053" marR="43863" lvl="1" indent="-171450">
              <a:buFont typeface="Arial" panose="020B0604020202020204" pitchFamily="34" charset="0"/>
              <a:buChar char="•"/>
            </a:pPr>
            <a:r>
              <a:rPr lang="en-US" sz="800" spc="-13" dirty="0">
                <a:latin typeface="Arial"/>
                <a:cs typeface="Arial"/>
              </a:rPr>
              <a:t>Now change the ‘Maintainer’ to your name</a:t>
            </a:r>
          </a:p>
          <a:p>
            <a:pPr marL="635053" marR="43863" lvl="1" indent="-171450">
              <a:buFont typeface="Arial" panose="020B0604020202020204" pitchFamily="34" charset="0"/>
              <a:buChar char="•"/>
            </a:pPr>
            <a:r>
              <a:rPr lang="en-US" sz="800" spc="-13" dirty="0">
                <a:latin typeface="Arial"/>
                <a:cs typeface="Arial"/>
              </a:rPr>
              <a:t>To exit and save type [ctrl-x], then “y”, then [enter].</a:t>
            </a:r>
          </a:p>
          <a:p>
            <a:pPr marL="6403" marR="43863"/>
            <a:endParaRPr lang="en-US" sz="800" spc="-3" dirty="0">
              <a:latin typeface="Times New Roman" panose="02020603050405020304" pitchFamily="18" charset="0"/>
              <a:cs typeface="Times New Roman" panose="02020603050405020304" pitchFamily="18" charset="0"/>
            </a:endParaRPr>
          </a:p>
          <a:p>
            <a:pPr marL="6403" marR="43863"/>
            <a:r>
              <a:rPr lang="en-US" sz="1100" spc="-13" dirty="0">
                <a:latin typeface="Arial"/>
                <a:cs typeface="Arial"/>
              </a:rPr>
              <a:t> </a:t>
            </a:r>
            <a:r>
              <a:rPr lang="en-US" sz="1000" spc="-13" dirty="0">
                <a:latin typeface="Arial"/>
                <a:cs typeface="Arial"/>
              </a:rPr>
              <a:t>Now we are ready to build a container on Singularity Hub using this recipe. Recall that we do this by creating a </a:t>
            </a:r>
            <a:r>
              <a:rPr lang="en-US" sz="1000" spc="-13" dirty="0" err="1">
                <a:latin typeface="Arial"/>
                <a:cs typeface="Arial"/>
              </a:rPr>
              <a:t>github</a:t>
            </a:r>
            <a:r>
              <a:rPr lang="en-US" sz="1000" spc="-13" dirty="0">
                <a:latin typeface="Arial"/>
                <a:cs typeface="Arial"/>
              </a:rPr>
              <a:t> repository containing the ‘Singularity’ recipe file.  For the sake of time we’ve created a script to facilitate this step. Type:</a:t>
            </a:r>
            <a:endParaRPr lang="en-US" sz="1000" spc="-3" dirty="0">
              <a:latin typeface="Courier New"/>
              <a:cs typeface="Courier New"/>
            </a:endParaRPr>
          </a:p>
          <a:p>
            <a:pPr marL="6403" marR="43863"/>
            <a:endParaRPr lang="en-US" sz="400" spc="-3" dirty="0">
              <a:latin typeface="Courier New"/>
              <a:cs typeface="Courier New"/>
            </a:endParaRPr>
          </a:p>
          <a:p>
            <a:pPr marL="6403" marR="43863"/>
            <a:r>
              <a:rPr lang="en-US" sz="1000" spc="-3" dirty="0" err="1">
                <a:solidFill>
                  <a:srgbClr val="FF0000"/>
                </a:solidFill>
                <a:latin typeface="Courier New"/>
                <a:cs typeface="Courier New"/>
              </a:rPr>
              <a:t>chmod</a:t>
            </a:r>
            <a:r>
              <a:rPr lang="en-US" sz="1000" spc="-3" dirty="0">
                <a:solidFill>
                  <a:srgbClr val="FF0000"/>
                </a:solidFill>
                <a:latin typeface="Courier New"/>
                <a:cs typeface="Courier New"/>
              </a:rPr>
              <a:t> +x </a:t>
            </a:r>
            <a:r>
              <a:rPr lang="en-US" sz="1000" spc="-3" dirty="0" err="1">
                <a:solidFill>
                  <a:srgbClr val="FF0000"/>
                </a:solidFill>
                <a:latin typeface="Courier New"/>
                <a:cs typeface="Courier New"/>
              </a:rPr>
              <a:t>make_git_repo.sh</a:t>
            </a:r>
            <a:endParaRPr lang="en-US" sz="1000" spc="-3" dirty="0">
              <a:solidFill>
                <a:srgbClr val="FF0000"/>
              </a:solidFill>
              <a:latin typeface="Courier New"/>
              <a:cs typeface="Courier New"/>
            </a:endParaRPr>
          </a:p>
          <a:p>
            <a:pPr marL="6403" marR="43863"/>
            <a:r>
              <a:rPr lang="en-US" sz="1000" spc="-3" dirty="0">
                <a:solidFill>
                  <a:srgbClr val="FF0000"/>
                </a:solidFill>
                <a:latin typeface="Courier New"/>
                <a:cs typeface="Courier New"/>
              </a:rPr>
              <a:t>./</a:t>
            </a:r>
            <a:r>
              <a:rPr lang="en-US" sz="1000" spc="-3" dirty="0" err="1">
                <a:solidFill>
                  <a:srgbClr val="FF0000"/>
                </a:solidFill>
                <a:latin typeface="Courier New"/>
                <a:cs typeface="Courier New"/>
              </a:rPr>
              <a:t>make_git_repo.sh</a:t>
            </a:r>
            <a:r>
              <a:rPr lang="en-US" sz="1000" spc="-3" dirty="0">
                <a:solidFill>
                  <a:srgbClr val="FF0000"/>
                </a:solidFill>
                <a:latin typeface="Courier New"/>
                <a:cs typeface="Courier New"/>
              </a:rPr>
              <a:t> &lt;your-</a:t>
            </a:r>
            <a:r>
              <a:rPr lang="en-US" sz="1000" spc="-3" dirty="0" err="1">
                <a:solidFill>
                  <a:srgbClr val="FF0000"/>
                </a:solidFill>
                <a:latin typeface="Courier New"/>
                <a:cs typeface="Courier New"/>
              </a:rPr>
              <a:t>github</a:t>
            </a:r>
            <a:r>
              <a:rPr lang="en-US" sz="1000" spc="-3" dirty="0">
                <a:solidFill>
                  <a:srgbClr val="FF0000"/>
                </a:solidFill>
                <a:latin typeface="Courier New"/>
                <a:cs typeface="Courier New"/>
              </a:rPr>
              <a:t>-username&gt;</a:t>
            </a:r>
          </a:p>
          <a:p>
            <a:pPr marL="6403" marR="43863"/>
            <a:endParaRPr lang="en-US" sz="800" spc="-3" dirty="0">
              <a:latin typeface="Courier New"/>
              <a:cs typeface="Courier New"/>
            </a:endParaRPr>
          </a:p>
          <a:p>
            <a:pPr marL="6403" marR="43863"/>
            <a:r>
              <a:rPr lang="en-US" sz="1000" spc="-13" dirty="0">
                <a:latin typeface="Arial"/>
                <a:cs typeface="Arial"/>
              </a:rPr>
              <a:t>You will be prompted for your </a:t>
            </a:r>
            <a:r>
              <a:rPr lang="en-US" sz="1000" spc="-13" dirty="0" err="1">
                <a:latin typeface="Arial"/>
                <a:cs typeface="Arial"/>
              </a:rPr>
              <a:t>github</a:t>
            </a:r>
            <a:r>
              <a:rPr lang="en-US" sz="1000" spc="-13" dirty="0">
                <a:latin typeface="Arial"/>
                <a:cs typeface="Arial"/>
              </a:rPr>
              <a:t> password </a:t>
            </a:r>
            <a:r>
              <a:rPr lang="en-US" sz="1000" u="sng" spc="-13" dirty="0">
                <a:latin typeface="Arial"/>
                <a:cs typeface="Arial"/>
              </a:rPr>
              <a:t>2 times </a:t>
            </a:r>
            <a:r>
              <a:rPr lang="en-US" sz="1000" spc="-13" dirty="0">
                <a:latin typeface="Arial"/>
                <a:cs typeface="Arial"/>
              </a:rPr>
              <a:t>while the script is running; enter it each time.  User your browser to confirm your repository was created:</a:t>
            </a:r>
          </a:p>
          <a:p>
            <a:pPr marL="6403" marR="43863"/>
            <a:endParaRPr lang="en-US" sz="400" spc="-13" dirty="0">
              <a:solidFill>
                <a:srgbClr val="FF0000"/>
              </a:solidFill>
              <a:latin typeface="Arial"/>
              <a:cs typeface="Arial"/>
            </a:endParaRPr>
          </a:p>
          <a:p>
            <a:pPr marL="6403" marR="43863"/>
            <a:r>
              <a:rPr lang="en-US" sz="900" spc="-13" dirty="0">
                <a:solidFill>
                  <a:srgbClr val="FF0000"/>
                </a:solidFill>
                <a:latin typeface="Courier New" panose="02070309020205020404" pitchFamily="49" charset="0"/>
                <a:cs typeface="Courier New" panose="02070309020205020404" pitchFamily="49" charset="0"/>
              </a:rPr>
              <a:t>https://</a:t>
            </a:r>
            <a:r>
              <a:rPr lang="en-US" sz="900" spc="-13" dirty="0" err="1">
                <a:solidFill>
                  <a:srgbClr val="FF0000"/>
                </a:solidFill>
                <a:latin typeface="Courier New" panose="02070309020205020404" pitchFamily="49" charset="0"/>
                <a:cs typeface="Courier New" panose="02070309020205020404" pitchFamily="49" charset="0"/>
              </a:rPr>
              <a:t>github.com</a:t>
            </a:r>
            <a:r>
              <a:rPr lang="en-US" sz="900" spc="-13" dirty="0">
                <a:solidFill>
                  <a:srgbClr val="FF0000"/>
                </a:solidFill>
                <a:latin typeface="Courier New" panose="02070309020205020404" pitchFamily="49" charset="0"/>
                <a:cs typeface="Courier New" panose="02070309020205020404" pitchFamily="49" charset="0"/>
              </a:rPr>
              <a:t>/&lt;your-</a:t>
            </a:r>
            <a:r>
              <a:rPr lang="en-US" sz="900" spc="-13" dirty="0" err="1">
                <a:solidFill>
                  <a:srgbClr val="FF0000"/>
                </a:solidFill>
                <a:latin typeface="Courier New" panose="02070309020205020404" pitchFamily="49" charset="0"/>
                <a:cs typeface="Courier New" panose="02070309020205020404" pitchFamily="49" charset="0"/>
              </a:rPr>
              <a:t>github</a:t>
            </a:r>
            <a:r>
              <a:rPr lang="en-US" sz="900" spc="-13" dirty="0">
                <a:solidFill>
                  <a:srgbClr val="FF0000"/>
                </a:solidFill>
                <a:latin typeface="Courier New" panose="02070309020205020404" pitchFamily="49" charset="0"/>
                <a:cs typeface="Courier New" panose="02070309020205020404" pitchFamily="49" charset="0"/>
              </a:rPr>
              <a:t>-username&gt;/</a:t>
            </a:r>
            <a:r>
              <a:rPr lang="en-US" sz="900" spc="-13" dirty="0" err="1">
                <a:solidFill>
                  <a:srgbClr val="FF0000"/>
                </a:solidFill>
                <a:latin typeface="Courier New" panose="02070309020205020404" pitchFamily="49" charset="0"/>
                <a:cs typeface="Courier New" panose="02070309020205020404" pitchFamily="49" charset="0"/>
              </a:rPr>
              <a:t>build_container_on_shub</a:t>
            </a:r>
            <a:endParaRPr lang="en-US" sz="900" spc="-3" dirty="0">
              <a:solidFill>
                <a:srgbClr val="FF0000"/>
              </a:solidFill>
              <a:latin typeface="Courier New" panose="02070309020205020404" pitchFamily="49" charset="0"/>
              <a:cs typeface="Courier New" panose="02070309020205020404" pitchFamily="49" charset="0"/>
            </a:endParaRPr>
          </a:p>
          <a:p>
            <a:pPr marL="6403" marR="43863"/>
            <a:r>
              <a:rPr lang="en-US" sz="1100" spc="-13" dirty="0">
                <a:latin typeface="Arial"/>
                <a:cs typeface="Arial"/>
              </a:rPr>
              <a:t> </a:t>
            </a:r>
          </a:p>
        </p:txBody>
      </p:sp>
      <p:sp>
        <p:nvSpPr>
          <p:cNvPr id="4" name="Slide Number Placeholder 12">
            <a:extLst>
              <a:ext uri="{FF2B5EF4-FFF2-40B4-BE49-F238E27FC236}">
                <a16:creationId xmlns:a16="http://schemas.microsoft.com/office/drawing/2014/main" id="{C7F367DE-EFCA-7142-BBA9-1AFA4EB58BAB}"/>
              </a:ext>
            </a:extLst>
          </p:cNvPr>
          <p:cNvSpPr>
            <a:spLocks noGrp="1"/>
          </p:cNvSpPr>
          <p:nvPr>
            <p:ph type="sldNum" sz="quarter" idx="7"/>
          </p:nvPr>
        </p:nvSpPr>
        <p:spPr>
          <a:xfrm>
            <a:off x="93698" y="3288301"/>
            <a:ext cx="131445" cy="137160"/>
          </a:xfrm>
        </p:spPr>
        <p:txBody>
          <a:bodyPr/>
          <a:lstStyle/>
          <a:p>
            <a:pPr marL="25400">
              <a:lnSpc>
                <a:spcPct val="100000"/>
              </a:lnSpc>
              <a:spcBef>
                <a:spcPts val="190"/>
              </a:spcBef>
            </a:pPr>
            <a:fld id="{81D60167-4931-47E6-BA6A-407CBD079E47}" type="slidenum">
              <a:rPr lang="en-US" spc="-20" smtClean="0"/>
              <a:t>39</a:t>
            </a:fld>
            <a:endParaRPr lang="en-US" spc="-20" dirty="0"/>
          </a:p>
        </p:txBody>
      </p:sp>
      <p:sp>
        <p:nvSpPr>
          <p:cNvPr id="5" name="Date Placeholder 5">
            <a:extLst>
              <a:ext uri="{FF2B5EF4-FFF2-40B4-BE49-F238E27FC236}">
                <a16:creationId xmlns:a16="http://schemas.microsoft.com/office/drawing/2014/main" id="{A56B3DBD-A4DF-A14D-A83E-B601B9F67C80}"/>
              </a:ext>
            </a:extLst>
          </p:cNvPr>
          <p:cNvSpPr>
            <a:spLocks noGrp="1"/>
          </p:cNvSpPr>
          <p:nvPr>
            <p:ph type="dt" sz="half" idx="6"/>
          </p:nvPr>
        </p:nvSpPr>
        <p:spPr>
          <a:xfrm>
            <a:off x="1681103" y="3235827"/>
            <a:ext cx="1204595" cy="153888"/>
          </a:xfrm>
        </p:spPr>
        <p:txBody>
          <a:bodyPr/>
          <a:lstStyle/>
          <a:p>
            <a:pPr marL="12700">
              <a:lnSpc>
                <a:spcPct val="100000"/>
              </a:lnSpc>
              <a:spcBef>
                <a:spcPts val="190"/>
              </a:spcBef>
            </a:pPr>
            <a:r>
              <a:rPr lang="en-US" sz="1000" spc="0" dirty="0"/>
              <a:t>6/9/19  Containers</a:t>
            </a:r>
            <a:endParaRPr lang="en-US" sz="1000" spc="-5" dirty="0"/>
          </a:p>
        </p:txBody>
      </p:sp>
      <p:pic>
        <p:nvPicPr>
          <p:cNvPr id="6" name="Picture 5">
            <a:extLst>
              <a:ext uri="{FF2B5EF4-FFF2-40B4-BE49-F238E27FC236}">
                <a16:creationId xmlns:a16="http://schemas.microsoft.com/office/drawing/2014/main" id="{516FB32A-1ADF-6740-BD84-AC4F74D84CAD}"/>
              </a:ext>
            </a:extLst>
          </p:cNvPr>
          <p:cNvPicPr>
            <a:picLocks noChangeAspect="1"/>
          </p:cNvPicPr>
          <p:nvPr/>
        </p:nvPicPr>
        <p:blipFill rotWithShape="1">
          <a:blip r:embed="rId2"/>
          <a:srcRect b="16901"/>
          <a:stretch/>
        </p:blipFill>
        <p:spPr>
          <a:xfrm>
            <a:off x="3793539" y="3200081"/>
            <a:ext cx="762000" cy="225380"/>
          </a:xfrm>
          <a:prstGeom prst="rect">
            <a:avLst/>
          </a:prstGeom>
        </p:spPr>
      </p:pic>
      <p:cxnSp>
        <p:nvCxnSpPr>
          <p:cNvPr id="7" name="Straight Connector 6">
            <a:extLst>
              <a:ext uri="{FF2B5EF4-FFF2-40B4-BE49-F238E27FC236}">
                <a16:creationId xmlns:a16="http://schemas.microsoft.com/office/drawing/2014/main" id="{F3998CB3-1E7A-D848-B1C1-7CBBCFA90882}"/>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6027191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27C5EF52-FF0F-2B47-87C2-4D0E2D727DCC}"/>
              </a:ext>
            </a:extLst>
          </p:cNvPr>
          <p:cNvSpPr>
            <a:spLocks noGrp="1"/>
          </p:cNvSpPr>
          <p:nvPr>
            <p:ph type="sldNum" sz="quarter" idx="7"/>
          </p:nvPr>
        </p:nvSpPr>
        <p:spPr/>
        <p:txBody>
          <a:bodyPr/>
          <a:lstStyle/>
          <a:p>
            <a:pPr marL="25400">
              <a:lnSpc>
                <a:spcPct val="100000"/>
              </a:lnSpc>
              <a:spcBef>
                <a:spcPts val="190"/>
              </a:spcBef>
            </a:pPr>
            <a:fld id="{81D60167-4931-47E6-BA6A-407CBD079E47}" type="slidenum">
              <a:rPr lang="en-US" spc="-20" smtClean="0"/>
              <a:t>4</a:t>
            </a:fld>
            <a:endParaRPr lang="en-US" spc="-20" dirty="0"/>
          </a:p>
        </p:txBody>
      </p:sp>
      <p:cxnSp>
        <p:nvCxnSpPr>
          <p:cNvPr id="16" name="Straight Connector 15">
            <a:extLst>
              <a:ext uri="{FF2B5EF4-FFF2-40B4-BE49-F238E27FC236}">
                <a16:creationId xmlns:a16="http://schemas.microsoft.com/office/drawing/2014/main" id="{60EE5CD0-077A-EA4D-B825-AF6FFA73CFEC}"/>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sp>
        <p:nvSpPr>
          <p:cNvPr id="7" name="Title 1">
            <a:extLst>
              <a:ext uri="{FF2B5EF4-FFF2-40B4-BE49-F238E27FC236}">
                <a16:creationId xmlns:a16="http://schemas.microsoft.com/office/drawing/2014/main" id="{B0963D87-D68F-C04E-AA94-0AEF956B95A4}"/>
              </a:ext>
            </a:extLst>
          </p:cNvPr>
          <p:cNvSpPr>
            <a:spLocks noGrp="1"/>
          </p:cNvSpPr>
          <p:nvPr>
            <p:ph type="title"/>
          </p:nvPr>
        </p:nvSpPr>
        <p:spPr>
          <a:xfrm>
            <a:off x="247650" y="171288"/>
            <a:ext cx="3733800" cy="377026"/>
          </a:xfrm>
        </p:spPr>
        <p:txBody>
          <a:bodyPr/>
          <a:lstStyle/>
          <a:p>
            <a:r>
              <a:rPr lang="en-US" dirty="0"/>
              <a:t>What is a container?</a:t>
            </a:r>
          </a:p>
        </p:txBody>
      </p:sp>
      <p:sp>
        <p:nvSpPr>
          <p:cNvPr id="9" name="object 3">
            <a:extLst>
              <a:ext uri="{FF2B5EF4-FFF2-40B4-BE49-F238E27FC236}">
                <a16:creationId xmlns:a16="http://schemas.microsoft.com/office/drawing/2014/main" id="{105E155B-9C4C-6547-8081-B24F1B2F89E4}"/>
              </a:ext>
            </a:extLst>
          </p:cNvPr>
          <p:cNvSpPr txBox="1"/>
          <p:nvPr/>
        </p:nvSpPr>
        <p:spPr>
          <a:xfrm>
            <a:off x="171450" y="787406"/>
            <a:ext cx="4114800" cy="2050268"/>
          </a:xfrm>
          <a:prstGeom prst="rect">
            <a:avLst/>
          </a:prstGeom>
        </p:spPr>
        <p:txBody>
          <a:bodyPr vert="horz" wrap="square" lIns="0" tIns="41619" rIns="0" bIns="0" rtlCol="0">
            <a:spAutoFit/>
          </a:bodyPr>
          <a:lstStyle/>
          <a:p>
            <a:pPr marL="6403">
              <a:spcBef>
                <a:spcPts val="328"/>
              </a:spcBef>
              <a:buClr>
                <a:srgbClr val="A9A57C"/>
              </a:buClr>
              <a:tabLst>
                <a:tab pos="121663" algn="l"/>
              </a:tabLst>
            </a:pPr>
            <a:r>
              <a:rPr lang="en-US" sz="1210" dirty="0">
                <a:solidFill>
                  <a:srgbClr val="2F2B20"/>
                </a:solidFill>
                <a:latin typeface="Arial"/>
                <a:cs typeface="Arial"/>
              </a:rPr>
              <a:t>A container is a portable environment that packages some or all of the following: an operating system, software, libraries, compilers, data and workflows. Containers enable:</a:t>
            </a:r>
          </a:p>
          <a:p>
            <a:pPr marL="6403">
              <a:spcBef>
                <a:spcPts val="328"/>
              </a:spcBef>
              <a:buClr>
                <a:srgbClr val="A9A57C"/>
              </a:buClr>
              <a:tabLst>
                <a:tab pos="121663" algn="l"/>
              </a:tabLst>
            </a:pPr>
            <a:endParaRPr lang="en-US" sz="1210" dirty="0">
              <a:solidFill>
                <a:srgbClr val="2F2B20"/>
              </a:solidFill>
              <a:latin typeface="Arial"/>
              <a:cs typeface="Arial"/>
            </a:endParaRPr>
          </a:p>
          <a:p>
            <a:pPr marL="578863" lvl="1" indent="-115260">
              <a:spcBef>
                <a:spcPts val="328"/>
              </a:spcBef>
              <a:buClr>
                <a:srgbClr val="A9A57C"/>
              </a:buClr>
              <a:buChar char="•"/>
              <a:tabLst>
                <a:tab pos="121663" algn="l"/>
              </a:tabLst>
            </a:pPr>
            <a:r>
              <a:rPr lang="en-US" sz="1050" dirty="0">
                <a:solidFill>
                  <a:srgbClr val="2F2B20"/>
                </a:solidFill>
                <a:latin typeface="Arial"/>
                <a:cs typeface="Arial"/>
              </a:rPr>
              <a:t>Mobility of Compute</a:t>
            </a:r>
          </a:p>
          <a:p>
            <a:pPr marL="578863" lvl="1" indent="-115260">
              <a:spcBef>
                <a:spcPts val="328"/>
              </a:spcBef>
              <a:buClr>
                <a:srgbClr val="A9A57C"/>
              </a:buClr>
              <a:buChar char="•"/>
              <a:tabLst>
                <a:tab pos="121663" algn="l"/>
              </a:tabLst>
            </a:pPr>
            <a:endParaRPr lang="en-US" sz="1050" dirty="0">
              <a:solidFill>
                <a:srgbClr val="2F2B20"/>
              </a:solidFill>
              <a:latin typeface="Arial"/>
              <a:cs typeface="Arial"/>
            </a:endParaRPr>
          </a:p>
          <a:p>
            <a:pPr marL="578863" lvl="1" indent="-115260">
              <a:spcBef>
                <a:spcPts val="328"/>
              </a:spcBef>
              <a:buClr>
                <a:srgbClr val="A9A57C"/>
              </a:buClr>
              <a:buChar char="•"/>
              <a:tabLst>
                <a:tab pos="121663" algn="l"/>
              </a:tabLst>
            </a:pPr>
            <a:r>
              <a:rPr lang="en-US" sz="1050" dirty="0">
                <a:solidFill>
                  <a:srgbClr val="2F2B20"/>
                </a:solidFill>
                <a:latin typeface="Arial"/>
                <a:cs typeface="Arial"/>
              </a:rPr>
              <a:t>Reproducibility (software and data)</a:t>
            </a:r>
          </a:p>
          <a:p>
            <a:pPr marL="578863" lvl="1" indent="-115260">
              <a:spcBef>
                <a:spcPts val="328"/>
              </a:spcBef>
              <a:buClr>
                <a:srgbClr val="A9A57C"/>
              </a:buClr>
              <a:buChar char="•"/>
              <a:tabLst>
                <a:tab pos="121663" algn="l"/>
              </a:tabLst>
            </a:pPr>
            <a:endParaRPr lang="en-US" sz="1050" dirty="0">
              <a:solidFill>
                <a:srgbClr val="2F2B20"/>
              </a:solidFill>
              <a:latin typeface="Arial"/>
              <a:cs typeface="Arial"/>
            </a:endParaRPr>
          </a:p>
          <a:p>
            <a:pPr marL="578863" lvl="1" indent="-115260">
              <a:spcBef>
                <a:spcPts val="328"/>
              </a:spcBef>
              <a:buClr>
                <a:srgbClr val="A9A57C"/>
              </a:buClr>
              <a:buChar char="•"/>
              <a:tabLst>
                <a:tab pos="121663" algn="l"/>
              </a:tabLst>
            </a:pPr>
            <a:r>
              <a:rPr lang="en-US" sz="1050" dirty="0">
                <a:solidFill>
                  <a:srgbClr val="2F2B20"/>
                </a:solidFill>
                <a:latin typeface="Arial"/>
                <a:cs typeface="Arial"/>
              </a:rPr>
              <a:t>User Freedom </a:t>
            </a:r>
          </a:p>
          <a:p>
            <a:pPr marL="121663" indent="-115260">
              <a:spcBef>
                <a:spcPts val="328"/>
              </a:spcBef>
              <a:buClr>
                <a:srgbClr val="A9A57C"/>
              </a:buClr>
              <a:buChar char="•"/>
              <a:tabLst>
                <a:tab pos="121663" algn="l"/>
              </a:tabLst>
            </a:pPr>
            <a:endParaRPr sz="1210" dirty="0">
              <a:latin typeface="Arial"/>
              <a:cs typeface="Arial"/>
            </a:endParaRPr>
          </a:p>
        </p:txBody>
      </p:sp>
      <p:sp>
        <p:nvSpPr>
          <p:cNvPr id="6" name="Date Placeholder 5">
            <a:extLst>
              <a:ext uri="{FF2B5EF4-FFF2-40B4-BE49-F238E27FC236}">
                <a16:creationId xmlns:a16="http://schemas.microsoft.com/office/drawing/2014/main" id="{753464D4-2ECC-C94B-9F77-492E817E80C0}"/>
              </a:ext>
            </a:extLst>
          </p:cNvPr>
          <p:cNvSpPr>
            <a:spLocks noGrp="1"/>
          </p:cNvSpPr>
          <p:nvPr>
            <p:ph type="dt" sz="half" idx="6"/>
          </p:nvPr>
        </p:nvSpPr>
        <p:spPr>
          <a:xfrm>
            <a:off x="1681103" y="3235827"/>
            <a:ext cx="1204595" cy="153888"/>
          </a:xfrm>
        </p:spPr>
        <p:txBody>
          <a:bodyPr/>
          <a:lstStyle/>
          <a:p>
            <a:pPr marL="12700">
              <a:lnSpc>
                <a:spcPct val="100000"/>
              </a:lnSpc>
              <a:spcBef>
                <a:spcPts val="190"/>
              </a:spcBef>
            </a:pPr>
            <a:r>
              <a:rPr lang="en-US" sz="1000" spc="0" dirty="0"/>
              <a:t>6/9/19  Containers</a:t>
            </a:r>
            <a:endParaRPr lang="en-US" sz="1000" spc="-5" dirty="0"/>
          </a:p>
        </p:txBody>
      </p:sp>
      <p:pic>
        <p:nvPicPr>
          <p:cNvPr id="8" name="Picture 7">
            <a:extLst>
              <a:ext uri="{FF2B5EF4-FFF2-40B4-BE49-F238E27FC236}">
                <a16:creationId xmlns:a16="http://schemas.microsoft.com/office/drawing/2014/main" id="{7512B6B3-9F03-8C4D-AD23-25B29736D487}"/>
              </a:ext>
            </a:extLst>
          </p:cNvPr>
          <p:cNvPicPr>
            <a:picLocks noChangeAspect="1"/>
          </p:cNvPicPr>
          <p:nvPr/>
        </p:nvPicPr>
        <p:blipFill rotWithShape="1">
          <a:blip r:embed="rId2"/>
          <a:srcRect b="16901"/>
          <a:stretch/>
        </p:blipFill>
        <p:spPr>
          <a:xfrm>
            <a:off x="3793539" y="3200081"/>
            <a:ext cx="762000" cy="225380"/>
          </a:xfrm>
          <a:prstGeom prst="rect">
            <a:avLst/>
          </a:prstGeom>
        </p:spPr>
      </p:pic>
    </p:spTree>
    <p:extLst>
      <p:ext uri="{BB962C8B-B14F-4D97-AF65-F5344CB8AC3E}">
        <p14:creationId xmlns:p14="http://schemas.microsoft.com/office/powerpoint/2010/main" val="506784289"/>
      </p:ext>
    </p:extLst>
  </p:cSld>
  <p:clrMapOvr>
    <a:masterClrMapping/>
  </p:clrMapOvr>
  <p:transition>
    <p:cut/>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87129" y="99379"/>
            <a:ext cx="4099121" cy="383492"/>
          </a:xfrm>
          <a:prstGeom prst="rect">
            <a:avLst/>
          </a:prstGeom>
        </p:spPr>
        <p:txBody>
          <a:bodyPr vert="horz" wrap="square" lIns="0" tIns="6403" rIns="0" bIns="0" rtlCol="0">
            <a:spAutoFit/>
          </a:bodyPr>
          <a:lstStyle/>
          <a:p>
            <a:pPr marL="6403">
              <a:spcBef>
                <a:spcPts val="50"/>
              </a:spcBef>
            </a:pPr>
            <a:r>
              <a:rPr lang="en-US" spc="-40" dirty="0"/>
              <a:t>Build your container on ‘</a:t>
            </a:r>
            <a:r>
              <a:rPr lang="en-US" spc="-40" dirty="0" err="1"/>
              <a:t>shub</a:t>
            </a:r>
            <a:r>
              <a:rPr lang="en-US" spc="-40" dirty="0"/>
              <a:t>’</a:t>
            </a:r>
            <a:endParaRPr spc="-40" dirty="0"/>
          </a:p>
        </p:txBody>
      </p:sp>
      <p:sp>
        <p:nvSpPr>
          <p:cNvPr id="3" name="object 3"/>
          <p:cNvSpPr txBox="1"/>
          <p:nvPr/>
        </p:nvSpPr>
        <p:spPr>
          <a:xfrm>
            <a:off x="79410" y="511175"/>
            <a:ext cx="4476129" cy="2345567"/>
          </a:xfrm>
          <a:prstGeom prst="rect">
            <a:avLst/>
          </a:prstGeom>
        </p:spPr>
        <p:txBody>
          <a:bodyPr vert="horz" wrap="square" lIns="0" tIns="6403" rIns="0" bIns="0" rtlCol="0">
            <a:spAutoFit/>
          </a:bodyPr>
          <a:lstStyle/>
          <a:p>
            <a:pPr marL="6403">
              <a:buClr>
                <a:srgbClr val="A9A57C"/>
              </a:buClr>
              <a:tabLst>
                <a:tab pos="121663" algn="l"/>
              </a:tabLst>
            </a:pPr>
            <a:r>
              <a:rPr lang="en-US" sz="1100" spc="-13" dirty="0">
                <a:latin typeface="Arial"/>
                <a:cs typeface="Arial"/>
              </a:rPr>
              <a:t>Now navigate to Singularity Hub in your browser:</a:t>
            </a:r>
          </a:p>
          <a:p>
            <a:pPr marL="6403">
              <a:buClr>
                <a:srgbClr val="A9A57C"/>
              </a:buClr>
              <a:tabLst>
                <a:tab pos="121663" algn="l"/>
              </a:tabLst>
            </a:pPr>
            <a:endParaRPr sz="400" dirty="0">
              <a:latin typeface="Arial"/>
              <a:cs typeface="Arial"/>
            </a:endParaRPr>
          </a:p>
          <a:p>
            <a:pPr marL="6403" marR="43863"/>
            <a:r>
              <a:rPr lang="en-US" sz="1000" spc="-3" dirty="0">
                <a:solidFill>
                  <a:srgbClr val="FF0000"/>
                </a:solidFill>
                <a:latin typeface="Courier New"/>
                <a:cs typeface="Courier New"/>
              </a:rPr>
              <a:t>https://</a:t>
            </a:r>
            <a:r>
              <a:rPr lang="en-US" sz="1000" spc="-3" dirty="0" err="1">
                <a:solidFill>
                  <a:srgbClr val="FF0000"/>
                </a:solidFill>
                <a:latin typeface="Courier New"/>
                <a:cs typeface="Courier New"/>
              </a:rPr>
              <a:t>www.singularity-hub.org</a:t>
            </a:r>
            <a:r>
              <a:rPr lang="en-US" sz="1000" spc="-3" dirty="0">
                <a:solidFill>
                  <a:srgbClr val="FF0000"/>
                </a:solidFill>
                <a:latin typeface="Courier New"/>
                <a:cs typeface="Courier New"/>
              </a:rPr>
              <a:t>/</a:t>
            </a:r>
            <a:endParaRPr lang="en-US" sz="800" spc="-3" dirty="0">
              <a:solidFill>
                <a:srgbClr val="FF0000"/>
              </a:solidFill>
              <a:latin typeface="Times New Roman" panose="02020603050405020304" pitchFamily="18" charset="0"/>
              <a:cs typeface="Times New Roman" panose="02020603050405020304" pitchFamily="18" charset="0"/>
            </a:endParaRPr>
          </a:p>
          <a:p>
            <a:pPr marL="6403" marR="43863"/>
            <a:endParaRPr lang="en-US" sz="800" spc="-3" dirty="0">
              <a:latin typeface="Times New Roman" panose="02020603050405020304" pitchFamily="18" charset="0"/>
              <a:cs typeface="Times New Roman" panose="02020603050405020304" pitchFamily="18" charset="0"/>
            </a:endParaRPr>
          </a:p>
          <a:p>
            <a:pPr marL="6403" marR="43863"/>
            <a:r>
              <a:rPr lang="en-US" sz="1100" spc="-13" dirty="0">
                <a:latin typeface="Arial"/>
                <a:cs typeface="Arial"/>
              </a:rPr>
              <a:t>…and do the following:</a:t>
            </a:r>
          </a:p>
          <a:p>
            <a:pPr marL="692203" marR="43863" lvl="1" indent="-228600">
              <a:buAutoNum type="arabicPeriod"/>
            </a:pPr>
            <a:r>
              <a:rPr lang="en-US" sz="900" spc="-13" dirty="0">
                <a:latin typeface="Arial"/>
                <a:cs typeface="Arial"/>
              </a:rPr>
              <a:t>Go to the "login" link in the upper right corner and login with your </a:t>
            </a:r>
            <a:r>
              <a:rPr lang="en-US" sz="900" spc="-13" dirty="0" err="1">
                <a:latin typeface="Arial"/>
                <a:cs typeface="Arial"/>
              </a:rPr>
              <a:t>github</a:t>
            </a:r>
            <a:r>
              <a:rPr lang="en-US" sz="900" spc="-13" dirty="0">
                <a:latin typeface="Arial"/>
                <a:cs typeface="Arial"/>
              </a:rPr>
              <a:t> credentials</a:t>
            </a:r>
          </a:p>
          <a:p>
            <a:pPr marL="692203" marR="43863" lvl="1" indent="-228600">
              <a:buAutoNum type="arabicPeriod"/>
            </a:pPr>
            <a:r>
              <a:rPr lang="en-US" sz="900" spc="-13" dirty="0">
                <a:latin typeface="Arial"/>
                <a:cs typeface="Arial"/>
              </a:rPr>
              <a:t>Choose "GITHUB", not "GITHUB (WITH PRIVATE)"</a:t>
            </a:r>
          </a:p>
          <a:p>
            <a:pPr marL="692203" marR="43863" lvl="1" indent="-228600">
              <a:buAutoNum type="arabicPeriod"/>
            </a:pPr>
            <a:r>
              <a:rPr lang="en-US" sz="900" spc="-13" dirty="0">
                <a:latin typeface="Arial"/>
                <a:cs typeface="Arial"/>
              </a:rPr>
              <a:t>Go to "My container collections”</a:t>
            </a:r>
          </a:p>
          <a:p>
            <a:pPr marL="692203" marR="43863" lvl="1" indent="-228600">
              <a:buAutoNum type="arabicPeriod"/>
            </a:pPr>
            <a:r>
              <a:rPr lang="en-US" sz="900" spc="-13" dirty="0">
                <a:latin typeface="Arial"/>
                <a:cs typeface="Arial"/>
              </a:rPr>
              <a:t>Go to "Add a Collection”</a:t>
            </a:r>
          </a:p>
          <a:p>
            <a:pPr marL="692203" marR="43863" lvl="1" indent="-228600">
              <a:buAutoNum type="arabicPeriod"/>
            </a:pPr>
            <a:r>
              <a:rPr lang="en-US" sz="900" spc="-13" dirty="0">
                <a:latin typeface="Arial"/>
                <a:cs typeface="Arial"/>
              </a:rPr>
              <a:t>Choose "&lt;your-</a:t>
            </a:r>
            <a:r>
              <a:rPr lang="en-US" sz="900" spc="-13" dirty="0" err="1">
                <a:latin typeface="Arial"/>
                <a:cs typeface="Arial"/>
              </a:rPr>
              <a:t>github</a:t>
            </a:r>
            <a:r>
              <a:rPr lang="en-US" sz="900" spc="-13" dirty="0">
                <a:latin typeface="Arial"/>
                <a:cs typeface="Arial"/>
              </a:rPr>
              <a:t>-username&gt;/</a:t>
            </a:r>
            <a:r>
              <a:rPr lang="en-US" sz="900" spc="-13" dirty="0" err="1">
                <a:latin typeface="Arial"/>
                <a:cs typeface="Arial"/>
              </a:rPr>
              <a:t>build_container_on_shub</a:t>
            </a:r>
            <a:r>
              <a:rPr lang="en-US" sz="900" spc="-13" dirty="0">
                <a:latin typeface="Arial"/>
                <a:cs typeface="Arial"/>
              </a:rPr>
              <a:t>" and click on "SUBMIT”</a:t>
            </a:r>
          </a:p>
          <a:p>
            <a:pPr marL="692203" marR="43863" lvl="1" indent="-228600">
              <a:buAutoNum type="arabicPeriod"/>
            </a:pPr>
            <a:r>
              <a:rPr lang="en-US" sz="900" spc="-13" dirty="0">
                <a:latin typeface="Arial"/>
                <a:cs typeface="Arial"/>
              </a:rPr>
              <a:t>This will take you another page while your container builds.  You can click "refresh" to check it's status.  It may take several minutes. </a:t>
            </a:r>
          </a:p>
          <a:p>
            <a:pPr marL="692203" marR="43863" lvl="1" indent="-228600">
              <a:buAutoNum type="arabicPeriod"/>
            </a:pPr>
            <a:r>
              <a:rPr lang="en-US" sz="900" spc="-13" dirty="0">
                <a:latin typeface="Arial"/>
                <a:cs typeface="Arial"/>
              </a:rPr>
              <a:t>If your container builds successfully, you will see a green ‘</a:t>
            </a:r>
            <a:r>
              <a:rPr lang="en-US" sz="900" spc="-13" dirty="0">
                <a:solidFill>
                  <a:srgbClr val="92D050"/>
                </a:solidFill>
                <a:latin typeface="Arial"/>
                <a:cs typeface="Arial"/>
              </a:rPr>
              <a:t>Complete</a:t>
            </a:r>
            <a:r>
              <a:rPr lang="en-US" sz="900" spc="-13" dirty="0">
                <a:latin typeface="Arial"/>
                <a:cs typeface="Arial"/>
              </a:rPr>
              <a:t>’ button.  If not, let us know and we’ll help: you can quickly fix and re-commit the recipe to </a:t>
            </a:r>
            <a:r>
              <a:rPr lang="en-US" sz="900" spc="-13" dirty="0" err="1">
                <a:latin typeface="Arial"/>
                <a:cs typeface="Arial"/>
              </a:rPr>
              <a:t>github</a:t>
            </a:r>
            <a:r>
              <a:rPr lang="en-US" sz="900" spc="-13" dirty="0">
                <a:latin typeface="Arial"/>
                <a:cs typeface="Arial"/>
              </a:rPr>
              <a:t>, which will initiate another build on Singularity Hub.</a:t>
            </a:r>
          </a:p>
        </p:txBody>
      </p:sp>
      <p:sp>
        <p:nvSpPr>
          <p:cNvPr id="4" name="Slide Number Placeholder 12">
            <a:extLst>
              <a:ext uri="{FF2B5EF4-FFF2-40B4-BE49-F238E27FC236}">
                <a16:creationId xmlns:a16="http://schemas.microsoft.com/office/drawing/2014/main" id="{C7F367DE-EFCA-7142-BBA9-1AFA4EB58BAB}"/>
              </a:ext>
            </a:extLst>
          </p:cNvPr>
          <p:cNvSpPr>
            <a:spLocks noGrp="1"/>
          </p:cNvSpPr>
          <p:nvPr>
            <p:ph type="sldNum" sz="quarter" idx="7"/>
          </p:nvPr>
        </p:nvSpPr>
        <p:spPr>
          <a:xfrm>
            <a:off x="93698" y="3288301"/>
            <a:ext cx="131445" cy="137160"/>
          </a:xfrm>
        </p:spPr>
        <p:txBody>
          <a:bodyPr/>
          <a:lstStyle/>
          <a:p>
            <a:pPr marL="25400">
              <a:lnSpc>
                <a:spcPct val="100000"/>
              </a:lnSpc>
              <a:spcBef>
                <a:spcPts val="190"/>
              </a:spcBef>
            </a:pPr>
            <a:fld id="{81D60167-4931-47E6-BA6A-407CBD079E47}" type="slidenum">
              <a:rPr lang="en-US" spc="-20" smtClean="0"/>
              <a:t>40</a:t>
            </a:fld>
            <a:endParaRPr lang="en-US" spc="-20" dirty="0"/>
          </a:p>
        </p:txBody>
      </p:sp>
      <p:sp>
        <p:nvSpPr>
          <p:cNvPr id="5" name="Date Placeholder 5">
            <a:extLst>
              <a:ext uri="{FF2B5EF4-FFF2-40B4-BE49-F238E27FC236}">
                <a16:creationId xmlns:a16="http://schemas.microsoft.com/office/drawing/2014/main" id="{A56B3DBD-A4DF-A14D-A83E-B601B9F67C80}"/>
              </a:ext>
            </a:extLst>
          </p:cNvPr>
          <p:cNvSpPr>
            <a:spLocks noGrp="1"/>
          </p:cNvSpPr>
          <p:nvPr>
            <p:ph type="dt" sz="half" idx="6"/>
          </p:nvPr>
        </p:nvSpPr>
        <p:spPr>
          <a:xfrm>
            <a:off x="1681103" y="3235827"/>
            <a:ext cx="1204595" cy="153888"/>
          </a:xfrm>
        </p:spPr>
        <p:txBody>
          <a:bodyPr/>
          <a:lstStyle/>
          <a:p>
            <a:pPr marL="12700">
              <a:lnSpc>
                <a:spcPct val="100000"/>
              </a:lnSpc>
              <a:spcBef>
                <a:spcPts val="190"/>
              </a:spcBef>
            </a:pPr>
            <a:r>
              <a:rPr lang="en-US" sz="1000" spc="0" dirty="0"/>
              <a:t>6/9/19  Containers</a:t>
            </a:r>
            <a:endParaRPr lang="en-US" sz="1000" spc="-5" dirty="0"/>
          </a:p>
        </p:txBody>
      </p:sp>
      <p:pic>
        <p:nvPicPr>
          <p:cNvPr id="6" name="Picture 5">
            <a:extLst>
              <a:ext uri="{FF2B5EF4-FFF2-40B4-BE49-F238E27FC236}">
                <a16:creationId xmlns:a16="http://schemas.microsoft.com/office/drawing/2014/main" id="{516FB32A-1ADF-6740-BD84-AC4F74D84CAD}"/>
              </a:ext>
            </a:extLst>
          </p:cNvPr>
          <p:cNvPicPr>
            <a:picLocks noChangeAspect="1"/>
          </p:cNvPicPr>
          <p:nvPr/>
        </p:nvPicPr>
        <p:blipFill rotWithShape="1">
          <a:blip r:embed="rId2"/>
          <a:srcRect b="16901"/>
          <a:stretch/>
        </p:blipFill>
        <p:spPr>
          <a:xfrm>
            <a:off x="3793539" y="3200081"/>
            <a:ext cx="762000" cy="225380"/>
          </a:xfrm>
          <a:prstGeom prst="rect">
            <a:avLst/>
          </a:prstGeom>
        </p:spPr>
      </p:pic>
      <p:cxnSp>
        <p:nvCxnSpPr>
          <p:cNvPr id="7" name="Straight Connector 6">
            <a:extLst>
              <a:ext uri="{FF2B5EF4-FFF2-40B4-BE49-F238E27FC236}">
                <a16:creationId xmlns:a16="http://schemas.microsoft.com/office/drawing/2014/main" id="{F3998CB3-1E7A-D848-B1C1-7CBBCFA90882}"/>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06404482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87129" y="99379"/>
            <a:ext cx="4099121" cy="760518"/>
          </a:xfrm>
          <a:prstGeom prst="rect">
            <a:avLst/>
          </a:prstGeom>
        </p:spPr>
        <p:txBody>
          <a:bodyPr vert="horz" wrap="square" lIns="0" tIns="6403" rIns="0" bIns="0" rtlCol="0">
            <a:spAutoFit/>
          </a:bodyPr>
          <a:lstStyle/>
          <a:p>
            <a:pPr marL="6403">
              <a:spcBef>
                <a:spcPts val="50"/>
              </a:spcBef>
            </a:pPr>
            <a:r>
              <a:rPr lang="en-US" spc="-40" dirty="0"/>
              <a:t>Now pull your container from ‘</a:t>
            </a:r>
            <a:r>
              <a:rPr lang="en-US" spc="-40" dirty="0" err="1"/>
              <a:t>shub</a:t>
            </a:r>
            <a:r>
              <a:rPr lang="en-US" spc="-40" dirty="0"/>
              <a:t>’ and run it! </a:t>
            </a:r>
            <a:endParaRPr spc="-40" dirty="0"/>
          </a:p>
        </p:txBody>
      </p:sp>
      <p:sp>
        <p:nvSpPr>
          <p:cNvPr id="3" name="object 3"/>
          <p:cNvSpPr txBox="1"/>
          <p:nvPr/>
        </p:nvSpPr>
        <p:spPr>
          <a:xfrm>
            <a:off x="79410" y="1034565"/>
            <a:ext cx="4476129" cy="2222457"/>
          </a:xfrm>
          <a:prstGeom prst="rect">
            <a:avLst/>
          </a:prstGeom>
        </p:spPr>
        <p:txBody>
          <a:bodyPr vert="horz" wrap="square" lIns="0" tIns="6403" rIns="0" bIns="0" rtlCol="0">
            <a:spAutoFit/>
          </a:bodyPr>
          <a:lstStyle/>
          <a:p>
            <a:pPr marL="6403">
              <a:buClr>
                <a:srgbClr val="A9A57C"/>
              </a:buClr>
              <a:tabLst>
                <a:tab pos="121663" algn="l"/>
              </a:tabLst>
            </a:pPr>
            <a:r>
              <a:rPr lang="en-US" sz="1100" spc="-13" dirty="0">
                <a:latin typeface="Arial"/>
                <a:cs typeface="Arial"/>
              </a:rPr>
              <a:t>Now navigate to Singularity Hub in your browser:</a:t>
            </a:r>
          </a:p>
          <a:p>
            <a:pPr marL="6403">
              <a:buClr>
                <a:srgbClr val="A9A57C"/>
              </a:buClr>
              <a:tabLst>
                <a:tab pos="121663" algn="l"/>
              </a:tabLst>
            </a:pPr>
            <a:endParaRPr sz="400" dirty="0">
              <a:latin typeface="Arial"/>
              <a:cs typeface="Arial"/>
            </a:endParaRPr>
          </a:p>
          <a:p>
            <a:pPr marL="6403" marR="43863"/>
            <a:r>
              <a:rPr lang="en-US" sz="800" spc="-3" dirty="0">
                <a:solidFill>
                  <a:srgbClr val="FF0000"/>
                </a:solidFill>
                <a:latin typeface="Courier New"/>
                <a:cs typeface="Courier New"/>
              </a:rPr>
              <a:t>singularity pull --name </a:t>
            </a:r>
            <a:r>
              <a:rPr lang="en-US" sz="800" spc="-3" dirty="0" err="1">
                <a:solidFill>
                  <a:srgbClr val="FF0000"/>
                </a:solidFill>
                <a:latin typeface="Courier New"/>
                <a:cs typeface="Courier New"/>
              </a:rPr>
              <a:t>mytranslator.sif</a:t>
            </a:r>
            <a:r>
              <a:rPr lang="en-US" sz="800" spc="-3" dirty="0">
                <a:solidFill>
                  <a:srgbClr val="FF0000"/>
                </a:solidFill>
                <a:latin typeface="Courier New"/>
                <a:cs typeface="Courier New"/>
              </a:rPr>
              <a:t> </a:t>
            </a:r>
            <a:r>
              <a:rPr lang="en-US" sz="800" spc="-3" dirty="0" err="1">
                <a:solidFill>
                  <a:srgbClr val="FF0000"/>
                </a:solidFill>
                <a:latin typeface="Courier New"/>
                <a:cs typeface="Courier New"/>
              </a:rPr>
              <a:t>shub</a:t>
            </a:r>
            <a:r>
              <a:rPr lang="en-US" sz="800" spc="-3" dirty="0">
                <a:solidFill>
                  <a:srgbClr val="FF0000"/>
                </a:solidFill>
                <a:latin typeface="Courier New"/>
                <a:cs typeface="Courier New"/>
              </a:rPr>
              <a:t>://&lt;your-</a:t>
            </a:r>
            <a:r>
              <a:rPr lang="en-US" sz="800" spc="-3" dirty="0" err="1">
                <a:solidFill>
                  <a:srgbClr val="FF0000"/>
                </a:solidFill>
                <a:latin typeface="Courier New"/>
                <a:cs typeface="Courier New"/>
              </a:rPr>
              <a:t>github</a:t>
            </a:r>
            <a:r>
              <a:rPr lang="en-US" sz="800" spc="-3" dirty="0">
                <a:solidFill>
                  <a:srgbClr val="FF0000"/>
                </a:solidFill>
                <a:latin typeface="Courier New"/>
                <a:cs typeface="Courier New"/>
              </a:rPr>
              <a:t>-username&gt;/</a:t>
            </a:r>
            <a:r>
              <a:rPr lang="en-US" sz="800" spc="-3" dirty="0" err="1">
                <a:solidFill>
                  <a:srgbClr val="FF0000"/>
                </a:solidFill>
                <a:latin typeface="Courier New"/>
                <a:cs typeface="Courier New"/>
              </a:rPr>
              <a:t>build_container_on_shub</a:t>
            </a:r>
            <a:endParaRPr lang="en-US" sz="800" spc="-3" dirty="0">
              <a:solidFill>
                <a:srgbClr val="FF0000"/>
              </a:solidFill>
              <a:latin typeface="Courier New"/>
              <a:cs typeface="Courier New"/>
            </a:endParaRPr>
          </a:p>
          <a:p>
            <a:pPr marL="6403" marR="43863"/>
            <a:endParaRPr lang="en-US" sz="800" spc="-3" dirty="0">
              <a:latin typeface="Courier New"/>
              <a:cs typeface="Courier New"/>
            </a:endParaRPr>
          </a:p>
          <a:p>
            <a:pPr marL="6403">
              <a:buClr>
                <a:srgbClr val="A9A57C"/>
              </a:buClr>
              <a:tabLst>
                <a:tab pos="121663" algn="l"/>
              </a:tabLst>
            </a:pPr>
            <a:r>
              <a:rPr lang="en-US" sz="1100" spc="-13" dirty="0">
                <a:latin typeface="Arial"/>
                <a:cs typeface="Arial"/>
              </a:rPr>
              <a:t>Run your container with the ‘inside’ version of the python script:</a:t>
            </a:r>
          </a:p>
          <a:p>
            <a:pPr marL="6403">
              <a:buClr>
                <a:srgbClr val="A9A57C"/>
              </a:buClr>
              <a:tabLst>
                <a:tab pos="121663" algn="l"/>
              </a:tabLst>
            </a:pPr>
            <a:endParaRPr lang="en-US" sz="400" dirty="0">
              <a:latin typeface="Arial"/>
              <a:cs typeface="Arial"/>
            </a:endParaRPr>
          </a:p>
          <a:p>
            <a:pPr marL="6403" marR="43863"/>
            <a:r>
              <a:rPr lang="en-US" sz="800" spc="-3" dirty="0">
                <a:solidFill>
                  <a:srgbClr val="FF0000"/>
                </a:solidFill>
                <a:latin typeface="Courier New"/>
                <a:cs typeface="Courier New"/>
              </a:rPr>
              <a:t>singularity run </a:t>
            </a:r>
            <a:r>
              <a:rPr lang="en-US" sz="800" spc="-3" dirty="0" err="1">
                <a:solidFill>
                  <a:srgbClr val="FF0000"/>
                </a:solidFill>
                <a:latin typeface="Courier New"/>
                <a:cs typeface="Courier New"/>
              </a:rPr>
              <a:t>mytranslator.sif</a:t>
            </a:r>
            <a:r>
              <a:rPr lang="en-US" sz="800" spc="-3" dirty="0">
                <a:solidFill>
                  <a:srgbClr val="FF0000"/>
                </a:solidFill>
                <a:latin typeface="Courier New"/>
                <a:cs typeface="Courier New"/>
              </a:rPr>
              <a:t> </a:t>
            </a:r>
          </a:p>
          <a:p>
            <a:pPr marL="6403">
              <a:buClr>
                <a:srgbClr val="A9A57C"/>
              </a:buClr>
              <a:tabLst>
                <a:tab pos="121663" algn="l"/>
              </a:tabLst>
            </a:pPr>
            <a:endParaRPr lang="en-US" sz="1100" spc="-13" dirty="0">
              <a:latin typeface="Arial"/>
              <a:cs typeface="Arial"/>
            </a:endParaRPr>
          </a:p>
          <a:p>
            <a:pPr marL="6403">
              <a:buClr>
                <a:srgbClr val="A9A57C"/>
              </a:buClr>
              <a:tabLst>
                <a:tab pos="121663" algn="l"/>
              </a:tabLst>
            </a:pPr>
            <a:r>
              <a:rPr lang="en-US" sz="1100" spc="-13" dirty="0">
                <a:latin typeface="Arial"/>
                <a:cs typeface="Arial"/>
              </a:rPr>
              <a:t>…and run your container with the ‘outside’ version of the python script:</a:t>
            </a:r>
          </a:p>
          <a:p>
            <a:pPr marL="6403">
              <a:buClr>
                <a:srgbClr val="A9A57C"/>
              </a:buClr>
              <a:tabLst>
                <a:tab pos="121663" algn="l"/>
              </a:tabLst>
            </a:pPr>
            <a:endParaRPr lang="en-US" sz="400" dirty="0">
              <a:latin typeface="Arial"/>
              <a:cs typeface="Arial"/>
            </a:endParaRPr>
          </a:p>
          <a:p>
            <a:pPr marL="6403" marR="43863"/>
            <a:r>
              <a:rPr lang="en-US" sz="800" spc="-3" dirty="0">
                <a:solidFill>
                  <a:srgbClr val="FF0000"/>
                </a:solidFill>
                <a:latin typeface="Courier New"/>
                <a:cs typeface="Courier New"/>
              </a:rPr>
              <a:t>singularity exec </a:t>
            </a:r>
            <a:r>
              <a:rPr lang="en-US" sz="800" spc="-3" dirty="0" err="1">
                <a:solidFill>
                  <a:srgbClr val="FF0000"/>
                </a:solidFill>
                <a:latin typeface="Courier New"/>
                <a:cs typeface="Courier New"/>
              </a:rPr>
              <a:t>mytranslator.sif</a:t>
            </a:r>
            <a:r>
              <a:rPr lang="en-US" sz="800" spc="-3" dirty="0">
                <a:solidFill>
                  <a:srgbClr val="FF0000"/>
                </a:solidFill>
                <a:latin typeface="Courier New"/>
                <a:cs typeface="Courier New"/>
              </a:rPr>
              <a:t> python ./</a:t>
            </a:r>
            <a:r>
              <a:rPr lang="en-US" sz="800" spc="-3" dirty="0" err="1">
                <a:solidFill>
                  <a:srgbClr val="FF0000"/>
                </a:solidFill>
                <a:latin typeface="Courier New"/>
                <a:cs typeface="Courier New"/>
              </a:rPr>
              <a:t>text_translate.py</a:t>
            </a:r>
            <a:endParaRPr lang="en-US" sz="800" spc="-3" dirty="0">
              <a:solidFill>
                <a:srgbClr val="FF0000"/>
              </a:solidFill>
              <a:latin typeface="Courier New"/>
              <a:cs typeface="Courier New"/>
            </a:endParaRPr>
          </a:p>
          <a:p>
            <a:pPr marL="6403" marR="43863"/>
            <a:endParaRPr lang="en-US" sz="800" spc="-13" dirty="0">
              <a:latin typeface="Arial"/>
              <a:cs typeface="Arial"/>
            </a:endParaRPr>
          </a:p>
          <a:p>
            <a:pPr marL="6403" marR="43863"/>
            <a:r>
              <a:rPr lang="en-US" sz="800" spc="-13" dirty="0">
                <a:latin typeface="Arial"/>
                <a:cs typeface="Arial"/>
              </a:rPr>
              <a:t>(hint: you can change the language in ./</a:t>
            </a:r>
            <a:r>
              <a:rPr lang="en-US" sz="800" spc="-13" dirty="0" err="1">
                <a:latin typeface="Arial"/>
                <a:cs typeface="Arial"/>
              </a:rPr>
              <a:t>text_translate.py</a:t>
            </a:r>
            <a:r>
              <a:rPr lang="en-US" sz="800" spc="-13" dirty="0">
                <a:latin typeface="Arial"/>
                <a:cs typeface="Arial"/>
              </a:rPr>
              <a:t> to confirm that the outside script is running)</a:t>
            </a:r>
          </a:p>
          <a:p>
            <a:pPr marL="6403" marR="43863"/>
            <a:endParaRPr lang="en-US" sz="800" spc="-3" dirty="0">
              <a:latin typeface="Courier New"/>
              <a:cs typeface="Courier New"/>
            </a:endParaRPr>
          </a:p>
          <a:p>
            <a:pPr marL="6403" marR="43863"/>
            <a:endParaRPr lang="en-US" sz="800" spc="-3" dirty="0">
              <a:latin typeface="Courier New"/>
              <a:cs typeface="Courier New"/>
            </a:endParaRPr>
          </a:p>
          <a:p>
            <a:pPr marL="6403" marR="43863"/>
            <a:endParaRPr lang="en-US" sz="800" spc="-3" dirty="0">
              <a:latin typeface="Courier New"/>
              <a:cs typeface="Courier New"/>
            </a:endParaRPr>
          </a:p>
          <a:p>
            <a:pPr marL="6403" marR="43863"/>
            <a:endParaRPr lang="en-US" sz="800" spc="-3" dirty="0">
              <a:latin typeface="Times New Roman" panose="02020603050405020304" pitchFamily="18" charset="0"/>
              <a:cs typeface="Times New Roman" panose="02020603050405020304" pitchFamily="18" charset="0"/>
            </a:endParaRPr>
          </a:p>
        </p:txBody>
      </p:sp>
      <p:sp>
        <p:nvSpPr>
          <p:cNvPr id="4" name="Slide Number Placeholder 12">
            <a:extLst>
              <a:ext uri="{FF2B5EF4-FFF2-40B4-BE49-F238E27FC236}">
                <a16:creationId xmlns:a16="http://schemas.microsoft.com/office/drawing/2014/main" id="{C7F367DE-EFCA-7142-BBA9-1AFA4EB58BAB}"/>
              </a:ext>
            </a:extLst>
          </p:cNvPr>
          <p:cNvSpPr>
            <a:spLocks noGrp="1"/>
          </p:cNvSpPr>
          <p:nvPr>
            <p:ph type="sldNum" sz="quarter" idx="7"/>
          </p:nvPr>
        </p:nvSpPr>
        <p:spPr>
          <a:xfrm>
            <a:off x="93698" y="3288301"/>
            <a:ext cx="131445" cy="137160"/>
          </a:xfrm>
        </p:spPr>
        <p:txBody>
          <a:bodyPr/>
          <a:lstStyle/>
          <a:p>
            <a:pPr marL="25400">
              <a:lnSpc>
                <a:spcPct val="100000"/>
              </a:lnSpc>
              <a:spcBef>
                <a:spcPts val="190"/>
              </a:spcBef>
            </a:pPr>
            <a:fld id="{81D60167-4931-47E6-BA6A-407CBD079E47}" type="slidenum">
              <a:rPr lang="en-US" spc="-20" smtClean="0"/>
              <a:t>41</a:t>
            </a:fld>
            <a:endParaRPr lang="en-US" spc="-20" dirty="0"/>
          </a:p>
        </p:txBody>
      </p:sp>
      <p:sp>
        <p:nvSpPr>
          <p:cNvPr id="5" name="Date Placeholder 5">
            <a:extLst>
              <a:ext uri="{FF2B5EF4-FFF2-40B4-BE49-F238E27FC236}">
                <a16:creationId xmlns:a16="http://schemas.microsoft.com/office/drawing/2014/main" id="{A56B3DBD-A4DF-A14D-A83E-B601B9F67C80}"/>
              </a:ext>
            </a:extLst>
          </p:cNvPr>
          <p:cNvSpPr>
            <a:spLocks noGrp="1"/>
          </p:cNvSpPr>
          <p:nvPr>
            <p:ph type="dt" sz="half" idx="6"/>
          </p:nvPr>
        </p:nvSpPr>
        <p:spPr>
          <a:xfrm>
            <a:off x="1681103" y="3235827"/>
            <a:ext cx="1204595" cy="153888"/>
          </a:xfrm>
        </p:spPr>
        <p:txBody>
          <a:bodyPr/>
          <a:lstStyle/>
          <a:p>
            <a:pPr marL="12700">
              <a:lnSpc>
                <a:spcPct val="100000"/>
              </a:lnSpc>
              <a:spcBef>
                <a:spcPts val="190"/>
              </a:spcBef>
            </a:pPr>
            <a:r>
              <a:rPr lang="en-US" sz="1000" spc="0" dirty="0"/>
              <a:t>6/9/19  Containers</a:t>
            </a:r>
            <a:endParaRPr lang="en-US" sz="1000" spc="-5" dirty="0"/>
          </a:p>
        </p:txBody>
      </p:sp>
      <p:pic>
        <p:nvPicPr>
          <p:cNvPr id="6" name="Picture 5">
            <a:extLst>
              <a:ext uri="{FF2B5EF4-FFF2-40B4-BE49-F238E27FC236}">
                <a16:creationId xmlns:a16="http://schemas.microsoft.com/office/drawing/2014/main" id="{516FB32A-1ADF-6740-BD84-AC4F74D84CAD}"/>
              </a:ext>
            </a:extLst>
          </p:cNvPr>
          <p:cNvPicPr>
            <a:picLocks noChangeAspect="1"/>
          </p:cNvPicPr>
          <p:nvPr/>
        </p:nvPicPr>
        <p:blipFill rotWithShape="1">
          <a:blip r:embed="rId2"/>
          <a:srcRect b="16901"/>
          <a:stretch/>
        </p:blipFill>
        <p:spPr>
          <a:xfrm>
            <a:off x="3793539" y="3200081"/>
            <a:ext cx="762000" cy="225380"/>
          </a:xfrm>
          <a:prstGeom prst="rect">
            <a:avLst/>
          </a:prstGeom>
        </p:spPr>
      </p:pic>
      <p:cxnSp>
        <p:nvCxnSpPr>
          <p:cNvPr id="7" name="Straight Connector 6">
            <a:extLst>
              <a:ext uri="{FF2B5EF4-FFF2-40B4-BE49-F238E27FC236}">
                <a16:creationId xmlns:a16="http://schemas.microsoft.com/office/drawing/2014/main" id="{F3998CB3-1E7A-D848-B1C1-7CBBCFA90882}"/>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17367712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27C5EF52-FF0F-2B47-87C2-4D0E2D727DCC}"/>
              </a:ext>
            </a:extLst>
          </p:cNvPr>
          <p:cNvSpPr>
            <a:spLocks noGrp="1"/>
          </p:cNvSpPr>
          <p:nvPr>
            <p:ph type="sldNum" sz="quarter" idx="7"/>
          </p:nvPr>
        </p:nvSpPr>
        <p:spPr/>
        <p:txBody>
          <a:bodyPr/>
          <a:lstStyle/>
          <a:p>
            <a:pPr marL="25400">
              <a:lnSpc>
                <a:spcPct val="100000"/>
              </a:lnSpc>
              <a:spcBef>
                <a:spcPts val="190"/>
              </a:spcBef>
            </a:pPr>
            <a:fld id="{81D60167-4931-47E6-BA6A-407CBD079E47}" type="slidenum">
              <a:rPr lang="en-US" spc="-20" smtClean="0"/>
              <a:t>42</a:t>
            </a:fld>
            <a:endParaRPr lang="en-US" spc="-20" dirty="0"/>
          </a:p>
        </p:txBody>
      </p:sp>
      <p:cxnSp>
        <p:nvCxnSpPr>
          <p:cNvPr id="16" name="Straight Connector 15">
            <a:extLst>
              <a:ext uri="{FF2B5EF4-FFF2-40B4-BE49-F238E27FC236}">
                <a16:creationId xmlns:a16="http://schemas.microsoft.com/office/drawing/2014/main" id="{60EE5CD0-077A-EA4D-B825-AF6FFA73CFEC}"/>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sp>
        <p:nvSpPr>
          <p:cNvPr id="7" name="Title 1">
            <a:extLst>
              <a:ext uri="{FF2B5EF4-FFF2-40B4-BE49-F238E27FC236}">
                <a16:creationId xmlns:a16="http://schemas.microsoft.com/office/drawing/2014/main" id="{B0963D87-D68F-C04E-AA94-0AEF956B95A4}"/>
              </a:ext>
            </a:extLst>
          </p:cNvPr>
          <p:cNvSpPr>
            <a:spLocks noGrp="1"/>
          </p:cNvSpPr>
          <p:nvPr>
            <p:ph type="title"/>
          </p:nvPr>
        </p:nvSpPr>
        <p:spPr>
          <a:xfrm>
            <a:off x="204360" y="113403"/>
            <a:ext cx="4234290" cy="1131079"/>
          </a:xfrm>
        </p:spPr>
        <p:txBody>
          <a:bodyPr/>
          <a:lstStyle/>
          <a:p>
            <a:r>
              <a:rPr lang="en-US" dirty="0"/>
              <a:t>3. Building a container with </a:t>
            </a:r>
            <a:r>
              <a:rPr lang="en-US" dirty="0" err="1"/>
              <a:t>Sylabs</a:t>
            </a:r>
            <a:r>
              <a:rPr lang="en-US" dirty="0"/>
              <a:t> Remote Builder (demo)</a:t>
            </a:r>
          </a:p>
        </p:txBody>
      </p:sp>
      <p:sp>
        <p:nvSpPr>
          <p:cNvPr id="21" name="Rectangle 20">
            <a:extLst>
              <a:ext uri="{FF2B5EF4-FFF2-40B4-BE49-F238E27FC236}">
                <a16:creationId xmlns:a16="http://schemas.microsoft.com/office/drawing/2014/main" id="{E7FEDAC4-1A3D-F641-B0C0-6BE4A60CDE0E}"/>
              </a:ext>
            </a:extLst>
          </p:cNvPr>
          <p:cNvSpPr/>
          <p:nvPr/>
        </p:nvSpPr>
        <p:spPr>
          <a:xfrm>
            <a:off x="30068" y="968375"/>
            <a:ext cx="4580032" cy="2785378"/>
          </a:xfrm>
          <a:prstGeom prst="rect">
            <a:avLst/>
          </a:prstGeom>
        </p:spPr>
        <p:txBody>
          <a:bodyPr wrap="square">
            <a:spAutoFit/>
          </a:bodyPr>
          <a:lstStyle/>
          <a:p>
            <a:pPr marL="228600" indent="-228600">
              <a:buAutoNum type="arabicPeriod"/>
            </a:pPr>
            <a:r>
              <a:rPr lang="en-US" sz="1000" dirty="0">
                <a:latin typeface="Helvetica Neue" panose="02000503000000020004" pitchFamily="2" charset="0"/>
                <a:ea typeface="Helvetica Neue" panose="02000503000000020004" pitchFamily="2" charset="0"/>
                <a:cs typeface="Helvetica Neue" panose="02000503000000020004" pitchFamily="2" charset="0"/>
              </a:rPr>
              <a:t>Get a token from </a:t>
            </a:r>
            <a:r>
              <a:rPr lang="en-US" sz="1000" dirty="0" err="1">
                <a:latin typeface="Helvetica Neue" panose="02000503000000020004" pitchFamily="2" charset="0"/>
                <a:ea typeface="Helvetica Neue" panose="02000503000000020004" pitchFamily="2" charset="0"/>
                <a:cs typeface="Helvetica Neue" panose="02000503000000020004" pitchFamily="2" charset="0"/>
              </a:rPr>
              <a:t>Sylabs</a:t>
            </a:r>
            <a:r>
              <a:rPr lang="en-US" sz="1000" dirty="0">
                <a:latin typeface="Helvetica Neue" panose="02000503000000020004" pitchFamily="2" charset="0"/>
                <a:ea typeface="Helvetica Neue" panose="02000503000000020004" pitchFamily="2" charset="0"/>
                <a:cs typeface="Helvetica Neue" panose="02000503000000020004" pitchFamily="2" charset="0"/>
              </a:rPr>
              <a:t> Cloud: </a:t>
            </a:r>
            <a:r>
              <a:rPr lang="en-US" sz="1000" u="sng" dirty="0">
                <a:latin typeface="Helvetica Neue" panose="02000503000000020004" pitchFamily="2" charset="0"/>
                <a:ea typeface="Helvetica Neue" panose="02000503000000020004" pitchFamily="2" charset="0"/>
                <a:cs typeface="Helvetica Neue" panose="02000503000000020004" pitchFamily="2" charset="0"/>
                <a:hlinkClick r:id="rId2"/>
              </a:rPr>
              <a:t>https://cloud.sylabs.io/auth</a:t>
            </a:r>
            <a:endParaRPr lang="en-US" sz="1000" dirty="0">
              <a:latin typeface="Helvetica Neue" panose="02000503000000020004" pitchFamily="2" charset="0"/>
              <a:ea typeface="Helvetica Neue" panose="02000503000000020004" pitchFamily="2" charset="0"/>
              <a:cs typeface="Helvetica Neue" panose="02000503000000020004" pitchFamily="2" charset="0"/>
            </a:endParaRPr>
          </a:p>
          <a:p>
            <a:pPr marL="685800" lvl="1" indent="-228600">
              <a:buAutoNum type="arabicPeriod"/>
            </a:pPr>
            <a:r>
              <a:rPr lang="en-US" sz="1000" dirty="0">
                <a:latin typeface="Helvetica Neue" panose="02000503000000020004" pitchFamily="2" charset="0"/>
                <a:ea typeface="Helvetica Neue" panose="02000503000000020004" pitchFamily="2" charset="0"/>
                <a:cs typeface="Helvetica Neue" panose="02000503000000020004" pitchFamily="2" charset="0"/>
              </a:rPr>
              <a:t>Login using your </a:t>
            </a:r>
            <a:r>
              <a:rPr lang="en-US" sz="1000" dirty="0" err="1">
                <a:latin typeface="Helvetica Neue" panose="02000503000000020004" pitchFamily="2" charset="0"/>
                <a:ea typeface="Helvetica Neue" panose="02000503000000020004" pitchFamily="2" charset="0"/>
                <a:cs typeface="Helvetica Neue" panose="02000503000000020004" pitchFamily="2" charset="0"/>
              </a:rPr>
              <a:t>Github</a:t>
            </a:r>
            <a:r>
              <a:rPr lang="en-US" sz="1000" dirty="0">
                <a:latin typeface="Helvetica Neue" panose="02000503000000020004" pitchFamily="2" charset="0"/>
                <a:ea typeface="Helvetica Neue" panose="02000503000000020004" pitchFamily="2" charset="0"/>
                <a:cs typeface="Helvetica Neue" panose="02000503000000020004" pitchFamily="2" charset="0"/>
              </a:rPr>
              <a:t> account</a:t>
            </a:r>
          </a:p>
          <a:p>
            <a:pPr marL="685800" lvl="1" indent="-228600">
              <a:buAutoNum type="arabicPeriod"/>
            </a:pPr>
            <a:r>
              <a:rPr lang="en-US" sz="1000" dirty="0">
                <a:latin typeface="Helvetica Neue" panose="02000503000000020004" pitchFamily="2" charset="0"/>
                <a:ea typeface="Helvetica Neue" panose="02000503000000020004" pitchFamily="2" charset="0"/>
                <a:cs typeface="Helvetica Neue" panose="02000503000000020004" pitchFamily="2" charset="0"/>
              </a:rPr>
              <a:t>Provide a label under “Create a New Access Token”</a:t>
            </a:r>
          </a:p>
          <a:p>
            <a:pPr marL="685800" lvl="1" indent="-228600">
              <a:buAutoNum type="arabicPeriod"/>
            </a:pPr>
            <a:r>
              <a:rPr lang="en-US" sz="1000" dirty="0">
                <a:latin typeface="Helvetica Neue" panose="02000503000000020004" pitchFamily="2" charset="0"/>
                <a:ea typeface="Helvetica Neue" panose="02000503000000020004" pitchFamily="2" charset="0"/>
                <a:cs typeface="Helvetica Neue" panose="02000503000000020004" pitchFamily="2" charset="0"/>
              </a:rPr>
              <a:t>Click “Create New Token”</a:t>
            </a:r>
          </a:p>
          <a:p>
            <a:pPr marL="685800" lvl="1" indent="-228600">
              <a:buAutoNum type="arabicPeriod"/>
            </a:pPr>
            <a:r>
              <a:rPr lang="en-US" sz="1000" dirty="0">
                <a:latin typeface="Helvetica Neue" panose="02000503000000020004" pitchFamily="2" charset="0"/>
                <a:ea typeface="Helvetica Neue" panose="02000503000000020004" pitchFamily="2" charset="0"/>
                <a:cs typeface="Helvetica Neue" panose="02000503000000020004" pitchFamily="2" charset="0"/>
              </a:rPr>
              <a:t>Copy the token string (&lt;your-token&gt;)</a:t>
            </a:r>
          </a:p>
          <a:p>
            <a:pPr marL="685800" lvl="1" indent="-228600">
              <a:buAutoNum type="arabicPeriod"/>
            </a:pPr>
            <a:endParaRPr lang="en-US" sz="1000" dirty="0">
              <a:latin typeface="Helvetica Neue" panose="02000503000000020004" pitchFamily="2" charset="0"/>
              <a:ea typeface="Helvetica Neue" panose="02000503000000020004" pitchFamily="2" charset="0"/>
              <a:cs typeface="Helvetica Neue" panose="02000503000000020004" pitchFamily="2" charset="0"/>
            </a:endParaRPr>
          </a:p>
          <a:p>
            <a:pPr marL="228600" indent="-228600">
              <a:buAutoNum type="arabicPeriod"/>
            </a:pPr>
            <a:r>
              <a:rPr lang="en-US" sz="1000" dirty="0">
                <a:latin typeface="Helvetica Neue" panose="02000503000000020004" pitchFamily="2" charset="0"/>
                <a:ea typeface="Helvetica Neue" panose="02000503000000020004" pitchFamily="2" charset="0"/>
                <a:cs typeface="Helvetica Neue" panose="02000503000000020004" pitchFamily="2" charset="0"/>
              </a:rPr>
              <a:t>Add the token on your host machine:</a:t>
            </a:r>
          </a:p>
          <a:p>
            <a:pPr marL="685800" lvl="1" indent="-228600">
              <a:buAutoNum type="arabicPeriod"/>
            </a:pPr>
            <a:r>
              <a:rPr lang="en-US" sz="900" dirty="0" err="1">
                <a:solidFill>
                  <a:srgbClr val="FF0000"/>
                </a:solidFill>
                <a:latin typeface="Courier New" panose="02070309020205020404" pitchFamily="49" charset="0"/>
                <a:ea typeface="Helvetica Neue" panose="02000503000000020004" pitchFamily="2" charset="0"/>
                <a:cs typeface="Courier New" panose="02070309020205020404" pitchFamily="49" charset="0"/>
              </a:rPr>
              <a:t>mkdir</a:t>
            </a:r>
            <a:r>
              <a:rPr lang="en-US" sz="900" dirty="0">
                <a:solidFill>
                  <a:srgbClr val="FF0000"/>
                </a:solidFill>
                <a:latin typeface="Courier New" panose="02070309020205020404" pitchFamily="49" charset="0"/>
                <a:ea typeface="Helvetica Neue" panose="02000503000000020004" pitchFamily="2" charset="0"/>
                <a:cs typeface="Courier New" panose="02070309020205020404" pitchFamily="49" charset="0"/>
              </a:rPr>
              <a:t> ~/.singularity</a:t>
            </a:r>
          </a:p>
          <a:p>
            <a:pPr marL="685800" lvl="1" indent="-228600">
              <a:buAutoNum type="arabicPeriod"/>
            </a:pPr>
            <a:r>
              <a:rPr lang="en-US" sz="900" dirty="0">
                <a:solidFill>
                  <a:srgbClr val="FF0000"/>
                </a:solidFill>
                <a:latin typeface="Courier New" panose="02070309020205020404" pitchFamily="49" charset="0"/>
                <a:ea typeface="Helvetica Neue" panose="02000503000000020004" pitchFamily="2" charset="0"/>
                <a:cs typeface="Courier New" panose="02070309020205020404" pitchFamily="49" charset="0"/>
              </a:rPr>
              <a:t>echo “&lt;your-token&gt;” &gt; ~/.singularity/</a:t>
            </a:r>
            <a:r>
              <a:rPr lang="en-US" sz="900" dirty="0" err="1">
                <a:solidFill>
                  <a:srgbClr val="FF0000"/>
                </a:solidFill>
                <a:latin typeface="Courier New" panose="02070309020205020404" pitchFamily="49" charset="0"/>
                <a:ea typeface="Helvetica Neue" panose="02000503000000020004" pitchFamily="2" charset="0"/>
                <a:cs typeface="Courier New" panose="02070309020205020404" pitchFamily="49" charset="0"/>
              </a:rPr>
              <a:t>sylabs</a:t>
            </a:r>
            <a:r>
              <a:rPr lang="en-US" sz="900" dirty="0">
                <a:solidFill>
                  <a:srgbClr val="FF0000"/>
                </a:solidFill>
                <a:latin typeface="Courier New" panose="02070309020205020404" pitchFamily="49" charset="0"/>
                <a:ea typeface="Helvetica Neue" panose="02000503000000020004" pitchFamily="2" charset="0"/>
                <a:cs typeface="Courier New" panose="02070309020205020404" pitchFamily="49" charset="0"/>
              </a:rPr>
              <a:t>-token</a:t>
            </a:r>
          </a:p>
          <a:p>
            <a:pPr marL="685800" lvl="1" indent="-228600">
              <a:buAutoNum type="arabicPeriod"/>
            </a:pPr>
            <a:endParaRPr lang="en-US" sz="900" dirty="0">
              <a:solidFill>
                <a:srgbClr val="FF0000"/>
              </a:solidFill>
              <a:latin typeface="Courier New" panose="02070309020205020404" pitchFamily="49" charset="0"/>
              <a:ea typeface="Helvetica Neue" panose="02000503000000020004" pitchFamily="2" charset="0"/>
              <a:cs typeface="Courier New" panose="02070309020205020404" pitchFamily="49" charset="0"/>
            </a:endParaRPr>
          </a:p>
          <a:p>
            <a:pPr marL="228600" indent="-228600">
              <a:buAutoNum type="arabicPeriod"/>
            </a:pPr>
            <a:r>
              <a:rPr lang="en-US" sz="1000" dirty="0">
                <a:latin typeface="Helvetica Neue" panose="02000503000000020004" pitchFamily="2" charset="0"/>
                <a:ea typeface="Helvetica Neue" panose="02000503000000020004" pitchFamily="2" charset="0"/>
                <a:cs typeface="Helvetica Neue" panose="02000503000000020004" pitchFamily="2" charset="0"/>
              </a:rPr>
              <a:t>Issue the command to build your container remotely</a:t>
            </a:r>
          </a:p>
          <a:p>
            <a:pPr marL="685800" lvl="1" indent="-228600">
              <a:buAutoNum type="arabicPeriod"/>
            </a:pPr>
            <a:r>
              <a:rPr lang="en-US" sz="900" dirty="0">
                <a:solidFill>
                  <a:srgbClr val="FF0000"/>
                </a:solidFill>
                <a:latin typeface="Courier New" panose="02070309020205020404" pitchFamily="49" charset="0"/>
                <a:ea typeface="Helvetica Neue" panose="02000503000000020004" pitchFamily="2" charset="0"/>
                <a:cs typeface="Courier New" panose="02070309020205020404" pitchFamily="49" charset="0"/>
              </a:rPr>
              <a:t>singularity build --remote </a:t>
            </a:r>
            <a:r>
              <a:rPr lang="en-US" sz="900" dirty="0" err="1">
                <a:solidFill>
                  <a:srgbClr val="FF0000"/>
                </a:solidFill>
                <a:latin typeface="Courier New" panose="02070309020205020404" pitchFamily="49" charset="0"/>
                <a:ea typeface="Helvetica Neue" panose="02000503000000020004" pitchFamily="2" charset="0"/>
                <a:cs typeface="Courier New" panose="02070309020205020404" pitchFamily="49" charset="0"/>
              </a:rPr>
              <a:t>myimage.sif</a:t>
            </a:r>
            <a:r>
              <a:rPr lang="en-US" sz="900" dirty="0">
                <a:solidFill>
                  <a:srgbClr val="FF0000"/>
                </a:solidFill>
                <a:latin typeface="Courier New" panose="02070309020205020404" pitchFamily="49" charset="0"/>
                <a:ea typeface="Helvetica Neue" panose="02000503000000020004" pitchFamily="2" charset="0"/>
                <a:cs typeface="Courier New" panose="02070309020205020404" pitchFamily="49" charset="0"/>
              </a:rPr>
              <a:t> </a:t>
            </a:r>
            <a:r>
              <a:rPr lang="en-US" sz="900" dirty="0" err="1">
                <a:solidFill>
                  <a:srgbClr val="FF0000"/>
                </a:solidFill>
                <a:latin typeface="Courier New" panose="02070309020205020404" pitchFamily="49" charset="0"/>
                <a:ea typeface="Helvetica Neue" panose="02000503000000020004" pitchFamily="2" charset="0"/>
                <a:cs typeface="Courier New" panose="02070309020205020404" pitchFamily="49" charset="0"/>
              </a:rPr>
              <a:t>myrecipe.def</a:t>
            </a:r>
            <a:endParaRPr lang="en-US" sz="900" dirty="0">
              <a:solidFill>
                <a:srgbClr val="FF0000"/>
              </a:solidFill>
              <a:latin typeface="Courier New" panose="02070309020205020404" pitchFamily="49" charset="0"/>
              <a:ea typeface="Helvetica Neue" panose="02000503000000020004" pitchFamily="2" charset="0"/>
              <a:cs typeface="Courier New" panose="02070309020205020404" pitchFamily="49" charset="0"/>
            </a:endParaRPr>
          </a:p>
          <a:p>
            <a:pPr marL="685800" lvl="1" indent="-228600">
              <a:buAutoNum type="arabicPeriod"/>
            </a:pPr>
            <a:endParaRPr lang="en-US" sz="900" dirty="0">
              <a:solidFill>
                <a:srgbClr val="FF0000"/>
              </a:solidFill>
              <a:latin typeface="Courier New" panose="02070309020205020404" pitchFamily="49" charset="0"/>
              <a:ea typeface="Helvetica Neue" panose="02000503000000020004" pitchFamily="2" charset="0"/>
              <a:cs typeface="Courier New" panose="02070309020205020404" pitchFamily="49" charset="0"/>
            </a:endParaRPr>
          </a:p>
          <a:p>
            <a:pPr marL="228600" indent="-228600">
              <a:buAutoNum type="arabicPeriod"/>
            </a:pPr>
            <a:r>
              <a:rPr lang="en-US" sz="1000" dirty="0">
                <a:latin typeface="Helvetica Neue" panose="02000503000000020004" pitchFamily="2" charset="0"/>
                <a:ea typeface="Helvetica Neue" panose="02000503000000020004" pitchFamily="2" charset="0"/>
                <a:cs typeface="Helvetica Neue" panose="02000503000000020004" pitchFamily="2" charset="0"/>
              </a:rPr>
              <a:t>If successful, the container will be placed in your working directory</a:t>
            </a:r>
            <a:endParaRPr lang="en-US" sz="1000" dirty="0">
              <a:latin typeface="Helvetica Neue" panose="02000503000000020004" pitchFamily="2" charset="0"/>
            </a:endParaRPr>
          </a:p>
          <a:p>
            <a:pPr marL="228600" indent="-228600">
              <a:buAutoNum type="arabicPeriod"/>
            </a:pPr>
            <a:endParaRPr lang="en-US" sz="1000" dirty="0">
              <a:highlight>
                <a:srgbClr val="FFFF00"/>
              </a:highlight>
              <a:latin typeface="Helvetica Neue" panose="02000503000000020004" pitchFamily="2" charset="0"/>
            </a:endParaRPr>
          </a:p>
          <a:p>
            <a:endParaRPr lang="en-US" sz="1000" dirty="0">
              <a:solidFill>
                <a:srgbClr val="000000"/>
              </a:solidFill>
              <a:latin typeface="Helvetica Neue" panose="02000503000000020004" pitchFamily="2" charset="0"/>
            </a:endParaRPr>
          </a:p>
          <a:p>
            <a:pPr marL="171450" indent="-171450">
              <a:buFont typeface="Arial" panose="020B0604020202020204" pitchFamily="34" charset="0"/>
              <a:buChar char="•"/>
            </a:pPr>
            <a:endParaRPr lang="en-US" sz="1000" dirty="0">
              <a:solidFill>
                <a:srgbClr val="000000"/>
              </a:solidFill>
              <a:latin typeface="Helvetica Neue" panose="02000503000000020004" pitchFamily="2" charset="0"/>
            </a:endParaRPr>
          </a:p>
          <a:p>
            <a:endParaRPr lang="en-US" sz="1000" dirty="0">
              <a:solidFill>
                <a:srgbClr val="000000"/>
              </a:solidFill>
              <a:latin typeface="Helvetica Neue" panose="02000503000000020004" pitchFamily="2" charset="0"/>
            </a:endParaRPr>
          </a:p>
        </p:txBody>
      </p:sp>
      <p:sp>
        <p:nvSpPr>
          <p:cNvPr id="6" name="Date Placeholder 5">
            <a:extLst>
              <a:ext uri="{FF2B5EF4-FFF2-40B4-BE49-F238E27FC236}">
                <a16:creationId xmlns:a16="http://schemas.microsoft.com/office/drawing/2014/main" id="{6D423FBF-F209-784E-8C4B-F752D4AB2FE1}"/>
              </a:ext>
            </a:extLst>
          </p:cNvPr>
          <p:cNvSpPr>
            <a:spLocks noGrp="1"/>
          </p:cNvSpPr>
          <p:nvPr>
            <p:ph type="dt" sz="half" idx="6"/>
          </p:nvPr>
        </p:nvSpPr>
        <p:spPr>
          <a:xfrm>
            <a:off x="1681103" y="3235827"/>
            <a:ext cx="1204595" cy="153888"/>
          </a:xfrm>
        </p:spPr>
        <p:txBody>
          <a:bodyPr/>
          <a:lstStyle/>
          <a:p>
            <a:pPr marL="12700">
              <a:lnSpc>
                <a:spcPct val="100000"/>
              </a:lnSpc>
              <a:spcBef>
                <a:spcPts val="190"/>
              </a:spcBef>
            </a:pPr>
            <a:r>
              <a:rPr lang="en-US" sz="1000" spc="0" dirty="0"/>
              <a:t>6/9/19  Containers</a:t>
            </a:r>
            <a:endParaRPr lang="en-US" sz="1000" spc="-5" dirty="0"/>
          </a:p>
        </p:txBody>
      </p:sp>
      <p:pic>
        <p:nvPicPr>
          <p:cNvPr id="8" name="Picture 7">
            <a:extLst>
              <a:ext uri="{FF2B5EF4-FFF2-40B4-BE49-F238E27FC236}">
                <a16:creationId xmlns:a16="http://schemas.microsoft.com/office/drawing/2014/main" id="{A36023DE-158B-CC43-AD42-C4D34E7DAF25}"/>
              </a:ext>
            </a:extLst>
          </p:cNvPr>
          <p:cNvPicPr>
            <a:picLocks noChangeAspect="1"/>
          </p:cNvPicPr>
          <p:nvPr/>
        </p:nvPicPr>
        <p:blipFill rotWithShape="1">
          <a:blip r:embed="rId3"/>
          <a:srcRect b="16901"/>
          <a:stretch/>
        </p:blipFill>
        <p:spPr>
          <a:xfrm>
            <a:off x="3793539" y="3200081"/>
            <a:ext cx="762000" cy="225380"/>
          </a:xfrm>
          <a:prstGeom prst="rect">
            <a:avLst/>
          </a:prstGeom>
        </p:spPr>
      </p:pic>
    </p:spTree>
    <p:extLst>
      <p:ext uri="{BB962C8B-B14F-4D97-AF65-F5344CB8AC3E}">
        <p14:creationId xmlns:p14="http://schemas.microsoft.com/office/powerpoint/2010/main" val="3431414149"/>
      </p:ext>
    </p:extLst>
  </p:cSld>
  <p:clrMapOvr>
    <a:masterClrMapping/>
  </p:clrMapOvr>
  <p:transition>
    <p:cut/>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27C5EF52-FF0F-2B47-87C2-4D0E2D727DCC}"/>
              </a:ext>
            </a:extLst>
          </p:cNvPr>
          <p:cNvSpPr>
            <a:spLocks noGrp="1"/>
          </p:cNvSpPr>
          <p:nvPr>
            <p:ph type="sldNum" sz="quarter" idx="7"/>
          </p:nvPr>
        </p:nvSpPr>
        <p:spPr/>
        <p:txBody>
          <a:bodyPr/>
          <a:lstStyle/>
          <a:p>
            <a:pPr marL="25400">
              <a:lnSpc>
                <a:spcPct val="100000"/>
              </a:lnSpc>
              <a:spcBef>
                <a:spcPts val="190"/>
              </a:spcBef>
            </a:pPr>
            <a:fld id="{81D60167-4931-47E6-BA6A-407CBD079E47}" type="slidenum">
              <a:rPr lang="en-US" spc="-20" smtClean="0"/>
              <a:t>43</a:t>
            </a:fld>
            <a:endParaRPr lang="en-US" spc="-20" dirty="0"/>
          </a:p>
        </p:txBody>
      </p:sp>
      <p:sp>
        <p:nvSpPr>
          <p:cNvPr id="7" name="Title 2">
            <a:extLst>
              <a:ext uri="{FF2B5EF4-FFF2-40B4-BE49-F238E27FC236}">
                <a16:creationId xmlns:a16="http://schemas.microsoft.com/office/drawing/2014/main" id="{4A3A8F42-2635-8F48-A1CE-1F61FA25045D}"/>
              </a:ext>
            </a:extLst>
          </p:cNvPr>
          <p:cNvSpPr>
            <a:spLocks noGrp="1"/>
          </p:cNvSpPr>
          <p:nvPr>
            <p:ph type="title"/>
          </p:nvPr>
        </p:nvSpPr>
        <p:spPr>
          <a:xfrm>
            <a:off x="131798" y="663575"/>
            <a:ext cx="4419600" cy="403225"/>
          </a:xfrm>
        </p:spPr>
        <p:txBody>
          <a:bodyPr>
            <a:normAutofit/>
          </a:bodyPr>
          <a:lstStyle/>
          <a:p>
            <a:r>
              <a:rPr lang="en-US" dirty="0">
                <a:latin typeface="Tahoma" charset="0"/>
                <a:ea typeface="ＭＳ Ｐゴシック" charset="0"/>
                <a:cs typeface="ＭＳ Ｐゴシック" charset="0"/>
              </a:rPr>
              <a:t>Troubleshooting &amp; Caveats</a:t>
            </a:r>
          </a:p>
        </p:txBody>
      </p:sp>
      <p:pic>
        <p:nvPicPr>
          <p:cNvPr id="2" name="Picture 1">
            <a:extLst>
              <a:ext uri="{FF2B5EF4-FFF2-40B4-BE49-F238E27FC236}">
                <a16:creationId xmlns:a16="http://schemas.microsoft.com/office/drawing/2014/main" id="{6CF5AE15-EF41-E64B-B82C-10ED52837FEC}"/>
              </a:ext>
            </a:extLst>
          </p:cNvPr>
          <p:cNvPicPr>
            <a:picLocks noChangeAspect="1"/>
          </p:cNvPicPr>
          <p:nvPr/>
        </p:nvPicPr>
        <p:blipFill>
          <a:blip r:embed="rId2"/>
          <a:stretch>
            <a:fillRect/>
          </a:stretch>
        </p:blipFill>
        <p:spPr>
          <a:xfrm>
            <a:off x="2131059" y="1425575"/>
            <a:ext cx="1695449" cy="1271587"/>
          </a:xfrm>
          <a:prstGeom prst="rect">
            <a:avLst/>
          </a:prstGeom>
        </p:spPr>
      </p:pic>
      <p:sp>
        <p:nvSpPr>
          <p:cNvPr id="3" name="TextBox 2">
            <a:extLst>
              <a:ext uri="{FF2B5EF4-FFF2-40B4-BE49-F238E27FC236}">
                <a16:creationId xmlns:a16="http://schemas.microsoft.com/office/drawing/2014/main" id="{F55D215C-74F0-AD43-88B9-7363B8C9DB97}"/>
              </a:ext>
            </a:extLst>
          </p:cNvPr>
          <p:cNvSpPr txBox="1"/>
          <p:nvPr/>
        </p:nvSpPr>
        <p:spPr>
          <a:xfrm>
            <a:off x="2076450" y="2539234"/>
            <a:ext cx="902811" cy="184666"/>
          </a:xfrm>
          <a:prstGeom prst="rect">
            <a:avLst/>
          </a:prstGeom>
          <a:noFill/>
        </p:spPr>
        <p:txBody>
          <a:bodyPr wrap="none" rtlCol="0">
            <a:spAutoFit/>
          </a:bodyPr>
          <a:lstStyle/>
          <a:p>
            <a:r>
              <a:rPr lang="en-US" sz="600" i="1" dirty="0" err="1">
                <a:solidFill>
                  <a:schemeClr val="bg1">
                    <a:lumMod val="50000"/>
                  </a:schemeClr>
                </a:solidFill>
              </a:rPr>
              <a:t>Seacontainersales.com</a:t>
            </a:r>
            <a:endParaRPr lang="en-US" sz="600" i="1" dirty="0">
              <a:solidFill>
                <a:schemeClr val="bg1">
                  <a:lumMod val="50000"/>
                </a:schemeClr>
              </a:solidFill>
            </a:endParaRPr>
          </a:p>
        </p:txBody>
      </p:sp>
      <p:sp>
        <p:nvSpPr>
          <p:cNvPr id="6" name="Date Placeholder 5">
            <a:extLst>
              <a:ext uri="{FF2B5EF4-FFF2-40B4-BE49-F238E27FC236}">
                <a16:creationId xmlns:a16="http://schemas.microsoft.com/office/drawing/2014/main" id="{AA9C0CD3-72BB-2144-8ADD-FC0C09EF38AB}"/>
              </a:ext>
            </a:extLst>
          </p:cNvPr>
          <p:cNvSpPr>
            <a:spLocks noGrp="1"/>
          </p:cNvSpPr>
          <p:nvPr>
            <p:ph type="dt" sz="half" idx="6"/>
          </p:nvPr>
        </p:nvSpPr>
        <p:spPr>
          <a:xfrm>
            <a:off x="1681103" y="3235827"/>
            <a:ext cx="1204595" cy="153888"/>
          </a:xfrm>
        </p:spPr>
        <p:txBody>
          <a:bodyPr/>
          <a:lstStyle/>
          <a:p>
            <a:pPr marL="12700">
              <a:lnSpc>
                <a:spcPct val="100000"/>
              </a:lnSpc>
              <a:spcBef>
                <a:spcPts val="190"/>
              </a:spcBef>
            </a:pPr>
            <a:r>
              <a:rPr lang="en-US" sz="1000" spc="0" dirty="0"/>
              <a:t>6/9/19  Containers</a:t>
            </a:r>
            <a:endParaRPr lang="en-US" sz="1000" spc="-5" dirty="0"/>
          </a:p>
        </p:txBody>
      </p:sp>
      <p:pic>
        <p:nvPicPr>
          <p:cNvPr id="8" name="Picture 7">
            <a:extLst>
              <a:ext uri="{FF2B5EF4-FFF2-40B4-BE49-F238E27FC236}">
                <a16:creationId xmlns:a16="http://schemas.microsoft.com/office/drawing/2014/main" id="{52F8B33E-2158-184B-B88F-AB83A480139C}"/>
              </a:ext>
            </a:extLst>
          </p:cNvPr>
          <p:cNvPicPr>
            <a:picLocks noChangeAspect="1"/>
          </p:cNvPicPr>
          <p:nvPr/>
        </p:nvPicPr>
        <p:blipFill rotWithShape="1">
          <a:blip r:embed="rId3"/>
          <a:srcRect b="16901"/>
          <a:stretch/>
        </p:blipFill>
        <p:spPr>
          <a:xfrm>
            <a:off x="3793539" y="3200081"/>
            <a:ext cx="762000" cy="225380"/>
          </a:xfrm>
          <a:prstGeom prst="rect">
            <a:avLst/>
          </a:prstGeom>
        </p:spPr>
      </p:pic>
      <p:cxnSp>
        <p:nvCxnSpPr>
          <p:cNvPr id="9" name="Straight Connector 8">
            <a:extLst>
              <a:ext uri="{FF2B5EF4-FFF2-40B4-BE49-F238E27FC236}">
                <a16:creationId xmlns:a16="http://schemas.microsoft.com/office/drawing/2014/main" id="{8ADCF873-6488-8B4D-A7D1-A181ED38DC27}"/>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028815966"/>
      </p:ext>
    </p:extLst>
  </p:cSld>
  <p:clrMapOvr>
    <a:masterClrMapping/>
  </p:clrMapOvr>
  <p:transition>
    <p:cut/>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27C5EF52-FF0F-2B47-87C2-4D0E2D727DCC}"/>
              </a:ext>
            </a:extLst>
          </p:cNvPr>
          <p:cNvSpPr>
            <a:spLocks noGrp="1"/>
          </p:cNvSpPr>
          <p:nvPr>
            <p:ph type="sldNum" sz="quarter" idx="7"/>
          </p:nvPr>
        </p:nvSpPr>
        <p:spPr/>
        <p:txBody>
          <a:bodyPr/>
          <a:lstStyle/>
          <a:p>
            <a:pPr marL="25400">
              <a:lnSpc>
                <a:spcPct val="100000"/>
              </a:lnSpc>
              <a:spcBef>
                <a:spcPts val="190"/>
              </a:spcBef>
            </a:pPr>
            <a:fld id="{81D60167-4931-47E6-BA6A-407CBD079E47}" type="slidenum">
              <a:rPr lang="en-US" spc="-20" smtClean="0"/>
              <a:t>44</a:t>
            </a:fld>
            <a:endParaRPr lang="en-US" spc="-20" dirty="0"/>
          </a:p>
        </p:txBody>
      </p:sp>
      <p:sp>
        <p:nvSpPr>
          <p:cNvPr id="7" name="Title 1">
            <a:extLst>
              <a:ext uri="{FF2B5EF4-FFF2-40B4-BE49-F238E27FC236}">
                <a16:creationId xmlns:a16="http://schemas.microsoft.com/office/drawing/2014/main" id="{B0963D87-D68F-C04E-AA94-0AEF956B95A4}"/>
              </a:ext>
            </a:extLst>
          </p:cNvPr>
          <p:cNvSpPr>
            <a:spLocks noGrp="1"/>
          </p:cNvSpPr>
          <p:nvPr>
            <p:ph type="title"/>
          </p:nvPr>
        </p:nvSpPr>
        <p:spPr>
          <a:xfrm>
            <a:off x="247650" y="171288"/>
            <a:ext cx="3733800" cy="377026"/>
          </a:xfrm>
        </p:spPr>
        <p:txBody>
          <a:bodyPr/>
          <a:lstStyle/>
          <a:p>
            <a:r>
              <a:rPr lang="en-US" dirty="0"/>
              <a:t>Troubleshooting (1)</a:t>
            </a:r>
          </a:p>
        </p:txBody>
      </p:sp>
      <p:sp>
        <p:nvSpPr>
          <p:cNvPr id="11" name="Rectangle 10">
            <a:extLst>
              <a:ext uri="{FF2B5EF4-FFF2-40B4-BE49-F238E27FC236}">
                <a16:creationId xmlns:a16="http://schemas.microsoft.com/office/drawing/2014/main" id="{2834298F-0236-8648-B203-29F314A85968}"/>
              </a:ext>
            </a:extLst>
          </p:cNvPr>
          <p:cNvSpPr/>
          <p:nvPr/>
        </p:nvSpPr>
        <p:spPr>
          <a:xfrm>
            <a:off x="131798" y="548314"/>
            <a:ext cx="4213507" cy="2646878"/>
          </a:xfrm>
          <a:prstGeom prst="rect">
            <a:avLst/>
          </a:prstGeom>
        </p:spPr>
        <p:txBody>
          <a:bodyPr wrap="square">
            <a:spAutoFit/>
          </a:bodyPr>
          <a:lstStyle/>
          <a:p>
            <a:r>
              <a:rPr lang="en-US" sz="1000" b="1" dirty="0">
                <a:solidFill>
                  <a:srgbClr val="000000"/>
                </a:solidFill>
                <a:latin typeface="Helvetica Neue" panose="02000503000000020004" pitchFamily="2" charset="0"/>
              </a:rPr>
              <a:t>Container/host environment conflicts</a:t>
            </a:r>
          </a:p>
          <a:p>
            <a:endParaRPr lang="en-US" sz="1000" dirty="0">
              <a:solidFill>
                <a:srgbClr val="000000"/>
              </a:solidFill>
              <a:latin typeface="Helvetica Neue" panose="02000503000000020004" pitchFamily="2" charset="0"/>
            </a:endParaRPr>
          </a:p>
          <a:p>
            <a:pPr marL="171450" indent="-171450">
              <a:buFont typeface="Arial" panose="020B0604020202020204" pitchFamily="34" charset="0"/>
              <a:buChar char="•"/>
            </a:pPr>
            <a:r>
              <a:rPr lang="en-US" sz="1000" dirty="0">
                <a:solidFill>
                  <a:srgbClr val="000000"/>
                </a:solidFill>
                <a:latin typeface="Helvetica Neue" panose="02000503000000020004" pitchFamily="2" charset="0"/>
              </a:rPr>
              <a:t>Container problems are often linked with how the container “sees” the host system.  Common issues:</a:t>
            </a:r>
          </a:p>
          <a:p>
            <a:pPr marL="628650" lvl="1" indent="-171450">
              <a:buFont typeface="Arial" panose="020B0604020202020204" pitchFamily="34" charset="0"/>
              <a:buChar char="•"/>
            </a:pPr>
            <a:r>
              <a:rPr lang="en-US" sz="1000" dirty="0">
                <a:solidFill>
                  <a:srgbClr val="000000"/>
                </a:solidFill>
                <a:latin typeface="Helvetica Neue" panose="02000503000000020004" pitchFamily="2" charset="0"/>
              </a:rPr>
              <a:t>The container doesn’t have a bind point to a directory you need to read from / write to</a:t>
            </a:r>
          </a:p>
          <a:p>
            <a:pPr marL="628650" lvl="1" indent="-171450">
              <a:buFont typeface="Arial" panose="020B0604020202020204" pitchFamily="34" charset="0"/>
              <a:buChar char="•"/>
            </a:pPr>
            <a:r>
              <a:rPr lang="en-US" sz="1000" dirty="0">
                <a:solidFill>
                  <a:srgbClr val="000000"/>
                </a:solidFill>
                <a:latin typeface="Helvetica Neue" panose="02000503000000020004" pitchFamily="2" charset="0"/>
              </a:rPr>
              <a:t>The container will “see” python libraries installed in your home directory (and perhaps the same is true for R and other packages. If this happens, set the PYTHONPATH environment variable in your job script so that it points to the container paths first. </a:t>
            </a:r>
          </a:p>
          <a:p>
            <a:pPr marL="1085850" lvl="2" indent="-171450">
              <a:buFont typeface="Arial" panose="020B0604020202020204" pitchFamily="34" charset="0"/>
              <a:buChar char="•"/>
            </a:pPr>
            <a:r>
              <a:rPr lang="en-US" sz="800" dirty="0">
                <a:solidFill>
                  <a:srgbClr val="FF0000"/>
                </a:solidFill>
                <a:latin typeface="Courier New" panose="02070309020205020404" pitchFamily="49" charset="0"/>
                <a:cs typeface="Courier New" panose="02070309020205020404" pitchFamily="49" charset="0"/>
              </a:rPr>
              <a:t>export PYTHONPATH=&lt;path-to-container-libs&gt;:$PYTHONPATH</a:t>
            </a:r>
          </a:p>
          <a:p>
            <a:pPr marL="1085850" lvl="2" indent="-171450">
              <a:buFont typeface="Arial" panose="020B0604020202020204" pitchFamily="34" charset="0"/>
              <a:buChar char="•"/>
            </a:pPr>
            <a:endParaRPr lang="en-US" sz="1000" dirty="0">
              <a:solidFill>
                <a:srgbClr val="000000"/>
              </a:solidFill>
              <a:latin typeface="Helvetica Neue" panose="02000503000000020004" pitchFamily="2" charset="0"/>
            </a:endParaRPr>
          </a:p>
          <a:p>
            <a:pPr marL="171450" indent="-171450">
              <a:buFont typeface="Arial" panose="020B0604020202020204" pitchFamily="34" charset="0"/>
              <a:buChar char="•"/>
            </a:pPr>
            <a:r>
              <a:rPr lang="en-US" sz="1000" dirty="0">
                <a:solidFill>
                  <a:srgbClr val="000000"/>
                </a:solidFill>
                <a:latin typeface="Helvetica Neue" panose="02000503000000020004" pitchFamily="2" charset="0"/>
              </a:rPr>
              <a:t>To diagnose the issues noted above, as well as others, “shelling in” to the container is a great way to see what’s going on inside.  Also, look in the </a:t>
            </a:r>
            <a:r>
              <a:rPr lang="en-US" sz="1000" dirty="0" err="1">
                <a:solidFill>
                  <a:srgbClr val="000000"/>
                </a:solidFill>
                <a:latin typeface="Helvetica Neue" panose="02000503000000020004" pitchFamily="2" charset="0"/>
              </a:rPr>
              <a:t>singularity.conf</a:t>
            </a:r>
            <a:r>
              <a:rPr lang="en-US" sz="1000" dirty="0">
                <a:solidFill>
                  <a:srgbClr val="000000"/>
                </a:solidFill>
                <a:latin typeface="Helvetica Neue" panose="02000503000000020004" pitchFamily="2" charset="0"/>
              </a:rPr>
              <a:t> file for system settings (can’t modify).</a:t>
            </a:r>
          </a:p>
        </p:txBody>
      </p:sp>
      <p:sp>
        <p:nvSpPr>
          <p:cNvPr id="5" name="Date Placeholder 5">
            <a:extLst>
              <a:ext uri="{FF2B5EF4-FFF2-40B4-BE49-F238E27FC236}">
                <a16:creationId xmlns:a16="http://schemas.microsoft.com/office/drawing/2014/main" id="{2F8F0EEC-6165-3140-8980-9ACACDB5014F}"/>
              </a:ext>
            </a:extLst>
          </p:cNvPr>
          <p:cNvSpPr>
            <a:spLocks noGrp="1"/>
          </p:cNvSpPr>
          <p:nvPr>
            <p:ph type="dt" sz="half" idx="6"/>
          </p:nvPr>
        </p:nvSpPr>
        <p:spPr>
          <a:xfrm>
            <a:off x="1681103" y="3235827"/>
            <a:ext cx="1204595" cy="153888"/>
          </a:xfrm>
        </p:spPr>
        <p:txBody>
          <a:bodyPr/>
          <a:lstStyle/>
          <a:p>
            <a:pPr marL="12700">
              <a:lnSpc>
                <a:spcPct val="100000"/>
              </a:lnSpc>
              <a:spcBef>
                <a:spcPts val="190"/>
              </a:spcBef>
            </a:pPr>
            <a:r>
              <a:rPr lang="en-US" sz="1000" spc="0" dirty="0"/>
              <a:t>6/9/19  Containers</a:t>
            </a:r>
            <a:endParaRPr lang="en-US" sz="1000" spc="-5" dirty="0"/>
          </a:p>
        </p:txBody>
      </p:sp>
      <p:pic>
        <p:nvPicPr>
          <p:cNvPr id="6" name="Picture 5">
            <a:extLst>
              <a:ext uri="{FF2B5EF4-FFF2-40B4-BE49-F238E27FC236}">
                <a16:creationId xmlns:a16="http://schemas.microsoft.com/office/drawing/2014/main" id="{0F9605AB-AE17-8248-A451-E4CE7F57F55D}"/>
              </a:ext>
            </a:extLst>
          </p:cNvPr>
          <p:cNvPicPr>
            <a:picLocks noChangeAspect="1"/>
          </p:cNvPicPr>
          <p:nvPr/>
        </p:nvPicPr>
        <p:blipFill rotWithShape="1">
          <a:blip r:embed="rId2"/>
          <a:srcRect b="16901"/>
          <a:stretch/>
        </p:blipFill>
        <p:spPr>
          <a:xfrm>
            <a:off x="3793539" y="3200081"/>
            <a:ext cx="762000" cy="225380"/>
          </a:xfrm>
          <a:prstGeom prst="rect">
            <a:avLst/>
          </a:prstGeom>
        </p:spPr>
      </p:pic>
      <p:cxnSp>
        <p:nvCxnSpPr>
          <p:cNvPr id="8" name="Straight Connector 7">
            <a:extLst>
              <a:ext uri="{FF2B5EF4-FFF2-40B4-BE49-F238E27FC236}">
                <a16:creationId xmlns:a16="http://schemas.microsoft.com/office/drawing/2014/main" id="{3BBE20EC-0CD5-9F4C-B510-BEB87248D186}"/>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372283105"/>
      </p:ext>
    </p:extLst>
  </p:cSld>
  <p:clrMapOvr>
    <a:masterClrMapping/>
  </p:clrMapOvr>
  <p:transition>
    <p:cut/>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27C5EF52-FF0F-2B47-87C2-4D0E2D727DCC}"/>
              </a:ext>
            </a:extLst>
          </p:cNvPr>
          <p:cNvSpPr>
            <a:spLocks noGrp="1"/>
          </p:cNvSpPr>
          <p:nvPr>
            <p:ph type="sldNum" sz="quarter" idx="7"/>
          </p:nvPr>
        </p:nvSpPr>
        <p:spPr/>
        <p:txBody>
          <a:bodyPr/>
          <a:lstStyle/>
          <a:p>
            <a:pPr marL="25400">
              <a:lnSpc>
                <a:spcPct val="100000"/>
              </a:lnSpc>
              <a:spcBef>
                <a:spcPts val="190"/>
              </a:spcBef>
            </a:pPr>
            <a:fld id="{81D60167-4931-47E6-BA6A-407CBD079E47}" type="slidenum">
              <a:rPr lang="en-US" spc="-20" smtClean="0"/>
              <a:t>45</a:t>
            </a:fld>
            <a:endParaRPr lang="en-US" spc="-20" dirty="0"/>
          </a:p>
        </p:txBody>
      </p:sp>
      <p:cxnSp>
        <p:nvCxnSpPr>
          <p:cNvPr id="16" name="Straight Connector 15">
            <a:extLst>
              <a:ext uri="{FF2B5EF4-FFF2-40B4-BE49-F238E27FC236}">
                <a16:creationId xmlns:a16="http://schemas.microsoft.com/office/drawing/2014/main" id="{60EE5CD0-077A-EA4D-B825-AF6FFA73CFEC}"/>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sp>
        <p:nvSpPr>
          <p:cNvPr id="7" name="Title 1">
            <a:extLst>
              <a:ext uri="{FF2B5EF4-FFF2-40B4-BE49-F238E27FC236}">
                <a16:creationId xmlns:a16="http://schemas.microsoft.com/office/drawing/2014/main" id="{B0963D87-D68F-C04E-AA94-0AEF956B95A4}"/>
              </a:ext>
            </a:extLst>
          </p:cNvPr>
          <p:cNvSpPr>
            <a:spLocks noGrp="1"/>
          </p:cNvSpPr>
          <p:nvPr>
            <p:ph type="title"/>
          </p:nvPr>
        </p:nvSpPr>
        <p:spPr>
          <a:xfrm>
            <a:off x="247650" y="171288"/>
            <a:ext cx="3733800" cy="377026"/>
          </a:xfrm>
        </p:spPr>
        <p:txBody>
          <a:bodyPr/>
          <a:lstStyle/>
          <a:p>
            <a:r>
              <a:rPr lang="en-US" dirty="0"/>
              <a:t>Troubleshooting (2)</a:t>
            </a:r>
          </a:p>
        </p:txBody>
      </p:sp>
      <p:sp>
        <p:nvSpPr>
          <p:cNvPr id="11" name="Rectangle 10">
            <a:extLst>
              <a:ext uri="{FF2B5EF4-FFF2-40B4-BE49-F238E27FC236}">
                <a16:creationId xmlns:a16="http://schemas.microsoft.com/office/drawing/2014/main" id="{2834298F-0236-8648-B203-29F314A85968}"/>
              </a:ext>
            </a:extLst>
          </p:cNvPr>
          <p:cNvSpPr/>
          <p:nvPr/>
        </p:nvSpPr>
        <p:spPr>
          <a:xfrm>
            <a:off x="171450" y="663575"/>
            <a:ext cx="4213507" cy="2862322"/>
          </a:xfrm>
          <a:prstGeom prst="rect">
            <a:avLst/>
          </a:prstGeom>
        </p:spPr>
        <p:txBody>
          <a:bodyPr wrap="square">
            <a:spAutoFit/>
          </a:bodyPr>
          <a:lstStyle/>
          <a:p>
            <a:r>
              <a:rPr lang="en-US" sz="1000" dirty="0">
                <a:solidFill>
                  <a:srgbClr val="000000"/>
                </a:solidFill>
                <a:latin typeface="Helvetica Neue" panose="02000503000000020004" pitchFamily="2" charset="0"/>
              </a:rPr>
              <a:t>Failures during container pulls that are attributed (in the error messages) to *</a:t>
            </a:r>
            <a:r>
              <a:rPr lang="en-US" sz="1000" dirty="0" err="1">
                <a:solidFill>
                  <a:srgbClr val="000000"/>
                </a:solidFill>
                <a:latin typeface="Helvetica Neue" panose="02000503000000020004" pitchFamily="2" charset="0"/>
              </a:rPr>
              <a:t>tar.gz</a:t>
            </a:r>
            <a:r>
              <a:rPr lang="en-US" sz="1000" dirty="0">
                <a:solidFill>
                  <a:srgbClr val="000000"/>
                </a:solidFill>
                <a:latin typeface="Helvetica Neue" panose="02000503000000020004" pitchFamily="2" charset="0"/>
              </a:rPr>
              <a:t> files are often due to corrupt </a:t>
            </a:r>
            <a:r>
              <a:rPr lang="en-US" sz="1000" dirty="0" err="1">
                <a:solidFill>
                  <a:srgbClr val="000000"/>
                </a:solidFill>
                <a:latin typeface="Helvetica Neue" panose="02000503000000020004" pitchFamily="2" charset="0"/>
              </a:rPr>
              <a:t>tar.gz</a:t>
            </a:r>
            <a:r>
              <a:rPr lang="en-US" sz="1000" dirty="0">
                <a:solidFill>
                  <a:srgbClr val="000000"/>
                </a:solidFill>
                <a:latin typeface="Helvetica Neue" panose="02000503000000020004" pitchFamily="2" charset="0"/>
              </a:rPr>
              <a:t> files that are downloaded while the image is being built from layers.  Removing the offending </a:t>
            </a:r>
            <a:r>
              <a:rPr lang="en-US" sz="1000" dirty="0" err="1">
                <a:solidFill>
                  <a:srgbClr val="000000"/>
                </a:solidFill>
                <a:latin typeface="Helvetica Neue" panose="02000503000000020004" pitchFamily="2" charset="0"/>
              </a:rPr>
              <a:t>tar.gz</a:t>
            </a:r>
            <a:r>
              <a:rPr lang="en-US" sz="1000" dirty="0">
                <a:solidFill>
                  <a:srgbClr val="000000"/>
                </a:solidFill>
                <a:latin typeface="Helvetica Neue" panose="02000503000000020004" pitchFamily="2" charset="0"/>
              </a:rPr>
              <a:t> file will often solve the problem. </a:t>
            </a:r>
          </a:p>
          <a:p>
            <a:endParaRPr lang="en-US" sz="1000" dirty="0">
              <a:solidFill>
                <a:srgbClr val="000000"/>
              </a:solidFill>
              <a:latin typeface="Helvetica Neue" panose="02000503000000020004" pitchFamily="2" charset="0"/>
            </a:endParaRPr>
          </a:p>
          <a:p>
            <a:r>
              <a:rPr lang="en-US" sz="1000" dirty="0">
                <a:solidFill>
                  <a:srgbClr val="000000"/>
                </a:solidFill>
                <a:latin typeface="Helvetica Neue" panose="02000503000000020004" pitchFamily="2" charset="0"/>
              </a:rPr>
              <a:t>”Pulling” containers onto Teton can require substantial disk space and may fill up the /</a:t>
            </a:r>
            <a:r>
              <a:rPr lang="en-US" sz="1000" dirty="0" err="1">
                <a:solidFill>
                  <a:srgbClr val="000000"/>
                </a:solidFill>
                <a:latin typeface="Helvetica Neue" panose="02000503000000020004" pitchFamily="2" charset="0"/>
              </a:rPr>
              <a:t>tmp</a:t>
            </a:r>
            <a:r>
              <a:rPr lang="en-US" sz="1000" dirty="0">
                <a:solidFill>
                  <a:srgbClr val="000000"/>
                </a:solidFill>
                <a:latin typeface="Helvetica Neue" panose="02000503000000020004" pitchFamily="2" charset="0"/>
              </a:rPr>
              <a:t> directory with temporary files.  Setting an alternate temporary directory as follows can alleviate this issue:</a:t>
            </a:r>
          </a:p>
          <a:p>
            <a:r>
              <a:rPr lang="en-US" sz="1000" dirty="0">
                <a:solidFill>
                  <a:srgbClr val="FF0000"/>
                </a:solidFill>
                <a:latin typeface="Courier" pitchFamily="2" charset="0"/>
                <a:cs typeface="Calibri" panose="020F0502020204030204" pitchFamily="34" charset="0"/>
              </a:rPr>
              <a:t>export SINGULARITY_TMPDIR=/</a:t>
            </a:r>
            <a:r>
              <a:rPr lang="en-US" sz="1000" dirty="0" err="1">
                <a:solidFill>
                  <a:srgbClr val="FF0000"/>
                </a:solidFill>
                <a:latin typeface="Courier" pitchFamily="2" charset="0"/>
                <a:cs typeface="Calibri" panose="020F0502020204030204" pitchFamily="34" charset="0"/>
              </a:rPr>
              <a:t>gscratch</a:t>
            </a:r>
            <a:r>
              <a:rPr lang="en-US" sz="1000" dirty="0">
                <a:solidFill>
                  <a:srgbClr val="FF0000"/>
                </a:solidFill>
                <a:latin typeface="Courier" pitchFamily="2" charset="0"/>
                <a:cs typeface="Calibri" panose="020F0502020204030204" pitchFamily="34" charset="0"/>
              </a:rPr>
              <a:t>/$USER</a:t>
            </a:r>
          </a:p>
          <a:p>
            <a:endParaRPr lang="en-US" sz="1000" dirty="0">
              <a:solidFill>
                <a:srgbClr val="000000"/>
              </a:solidFill>
              <a:latin typeface="Helvetica Neue" panose="02000503000000020004" pitchFamily="2" charset="0"/>
            </a:endParaRPr>
          </a:p>
          <a:p>
            <a:r>
              <a:rPr lang="en-US" sz="1000" dirty="0">
                <a:solidFill>
                  <a:srgbClr val="000000"/>
                </a:solidFill>
                <a:latin typeface="Helvetica Neue" panose="02000503000000020004" pitchFamily="2" charset="0"/>
              </a:rPr>
              <a:t>When building containers, failures during </a:t>
            </a:r>
            <a:r>
              <a:rPr lang="en-US" sz="1000" i="1" dirty="0">
                <a:solidFill>
                  <a:srgbClr val="000000"/>
                </a:solidFill>
                <a:latin typeface="Helvetica Neue" panose="02000503000000020004" pitchFamily="2" charset="0"/>
              </a:rPr>
              <a:t>%post </a:t>
            </a:r>
            <a:r>
              <a:rPr lang="en-US" sz="1000" dirty="0">
                <a:solidFill>
                  <a:srgbClr val="000000"/>
                </a:solidFill>
                <a:latin typeface="Helvetica Neue" panose="02000503000000020004" pitchFamily="2" charset="0"/>
              </a:rPr>
              <a:t>stage of container builds from a recipe file can often be remedied by starting the </a:t>
            </a:r>
            <a:r>
              <a:rPr lang="en-US" sz="1000" i="1" dirty="0">
                <a:solidFill>
                  <a:srgbClr val="000000"/>
                </a:solidFill>
                <a:latin typeface="Helvetica Neue" panose="02000503000000020004" pitchFamily="2" charset="0"/>
              </a:rPr>
              <a:t>%post </a:t>
            </a:r>
            <a:r>
              <a:rPr lang="en-US" sz="1000" dirty="0">
                <a:solidFill>
                  <a:srgbClr val="000000"/>
                </a:solidFill>
                <a:latin typeface="Helvetica Neue" panose="02000503000000020004" pitchFamily="2" charset="0"/>
              </a:rPr>
              <a:t>section with the command “</a:t>
            </a:r>
            <a:r>
              <a:rPr lang="en-US" sz="1000" dirty="0">
                <a:solidFill>
                  <a:srgbClr val="000000"/>
                </a:solidFill>
                <a:latin typeface="Courier New" panose="02070309020205020404" pitchFamily="49" charset="0"/>
                <a:cs typeface="Courier New" panose="02070309020205020404" pitchFamily="49" charset="0"/>
              </a:rPr>
              <a:t>apt-get update</a:t>
            </a:r>
            <a:r>
              <a:rPr lang="en-US" sz="1000" dirty="0">
                <a:solidFill>
                  <a:srgbClr val="000000"/>
                </a:solidFill>
                <a:latin typeface="Helvetica Neue" panose="02000503000000020004" pitchFamily="2" charset="0"/>
              </a:rPr>
              <a:t>” or “</a:t>
            </a:r>
            <a:r>
              <a:rPr lang="en-US" sz="1000" dirty="0">
                <a:solidFill>
                  <a:srgbClr val="000000"/>
                </a:solidFill>
                <a:latin typeface="Courier New" panose="02070309020205020404" pitchFamily="49" charset="0"/>
                <a:cs typeface="Courier New" panose="02070309020205020404" pitchFamily="49" charset="0"/>
              </a:rPr>
              <a:t>yum -y update</a:t>
            </a:r>
            <a:r>
              <a:rPr lang="en-US" sz="1000" dirty="0">
                <a:solidFill>
                  <a:srgbClr val="000000"/>
                </a:solidFill>
                <a:latin typeface="Helvetica Neue" panose="02000503000000020004" pitchFamily="2" charset="0"/>
              </a:rPr>
              <a:t>” (depending on which Linux version you install).  As a best practice, make sure you insert this line at the beginning of the </a:t>
            </a:r>
            <a:r>
              <a:rPr lang="en-US" sz="1000" i="1" dirty="0">
                <a:solidFill>
                  <a:srgbClr val="000000"/>
                </a:solidFill>
                <a:latin typeface="Helvetica Neue" panose="02000503000000020004" pitchFamily="2" charset="0"/>
              </a:rPr>
              <a:t>%post </a:t>
            </a:r>
            <a:r>
              <a:rPr lang="en-US" sz="1000" dirty="0">
                <a:solidFill>
                  <a:srgbClr val="000000"/>
                </a:solidFill>
                <a:latin typeface="Helvetica Neue" panose="02000503000000020004" pitchFamily="2" charset="0"/>
              </a:rPr>
              <a:t>section in all recipe files for ubuntu containers.</a:t>
            </a:r>
          </a:p>
          <a:p>
            <a:pPr marL="171450" indent="-171450">
              <a:buFont typeface="Arial" panose="020B0604020202020204" pitchFamily="34" charset="0"/>
              <a:buChar char="•"/>
            </a:pPr>
            <a:endParaRPr lang="en-US" sz="1000" dirty="0">
              <a:solidFill>
                <a:srgbClr val="000000"/>
              </a:solidFill>
              <a:latin typeface="Helvetica Neue" panose="02000503000000020004" pitchFamily="2" charset="0"/>
            </a:endParaRPr>
          </a:p>
          <a:p>
            <a:endParaRPr lang="en-US" sz="1000" dirty="0">
              <a:solidFill>
                <a:srgbClr val="000000"/>
              </a:solidFill>
              <a:latin typeface="Helvetica Neue" panose="02000503000000020004" pitchFamily="2" charset="0"/>
            </a:endParaRPr>
          </a:p>
        </p:txBody>
      </p:sp>
      <p:sp>
        <p:nvSpPr>
          <p:cNvPr id="8" name="Date Placeholder 5">
            <a:extLst>
              <a:ext uri="{FF2B5EF4-FFF2-40B4-BE49-F238E27FC236}">
                <a16:creationId xmlns:a16="http://schemas.microsoft.com/office/drawing/2014/main" id="{4328C73B-6114-0741-B64C-57EC1A09DB9B}"/>
              </a:ext>
            </a:extLst>
          </p:cNvPr>
          <p:cNvSpPr>
            <a:spLocks noGrp="1"/>
          </p:cNvSpPr>
          <p:nvPr>
            <p:ph type="dt" sz="half" idx="6"/>
          </p:nvPr>
        </p:nvSpPr>
        <p:spPr>
          <a:xfrm>
            <a:off x="1681103" y="3235827"/>
            <a:ext cx="1204595" cy="153888"/>
          </a:xfrm>
        </p:spPr>
        <p:txBody>
          <a:bodyPr/>
          <a:lstStyle/>
          <a:p>
            <a:pPr marL="12700">
              <a:lnSpc>
                <a:spcPct val="100000"/>
              </a:lnSpc>
              <a:spcBef>
                <a:spcPts val="190"/>
              </a:spcBef>
            </a:pPr>
            <a:r>
              <a:rPr lang="en-US" sz="1000" spc="0" dirty="0"/>
              <a:t>6/9/19  Containers</a:t>
            </a:r>
            <a:endParaRPr lang="en-US" sz="1000" spc="-5" dirty="0"/>
          </a:p>
        </p:txBody>
      </p:sp>
      <p:pic>
        <p:nvPicPr>
          <p:cNvPr id="9" name="Picture 8">
            <a:extLst>
              <a:ext uri="{FF2B5EF4-FFF2-40B4-BE49-F238E27FC236}">
                <a16:creationId xmlns:a16="http://schemas.microsoft.com/office/drawing/2014/main" id="{DC281138-8089-7C43-9FEF-1260AA5E7E49}"/>
              </a:ext>
            </a:extLst>
          </p:cNvPr>
          <p:cNvPicPr>
            <a:picLocks noChangeAspect="1"/>
          </p:cNvPicPr>
          <p:nvPr/>
        </p:nvPicPr>
        <p:blipFill rotWithShape="1">
          <a:blip r:embed="rId2"/>
          <a:srcRect b="16901"/>
          <a:stretch/>
        </p:blipFill>
        <p:spPr>
          <a:xfrm>
            <a:off x="3793539" y="3200081"/>
            <a:ext cx="762000" cy="225380"/>
          </a:xfrm>
          <a:prstGeom prst="rect">
            <a:avLst/>
          </a:prstGeom>
        </p:spPr>
      </p:pic>
    </p:spTree>
    <p:extLst>
      <p:ext uri="{BB962C8B-B14F-4D97-AF65-F5344CB8AC3E}">
        <p14:creationId xmlns:p14="http://schemas.microsoft.com/office/powerpoint/2010/main" val="109421196"/>
      </p:ext>
    </p:extLst>
  </p:cSld>
  <p:clrMapOvr>
    <a:masterClrMapping/>
  </p:clrMapOvr>
  <p:transition>
    <p:cut/>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27C5EF52-FF0F-2B47-87C2-4D0E2D727DCC}"/>
              </a:ext>
            </a:extLst>
          </p:cNvPr>
          <p:cNvSpPr>
            <a:spLocks noGrp="1"/>
          </p:cNvSpPr>
          <p:nvPr>
            <p:ph type="sldNum" sz="quarter" idx="7"/>
          </p:nvPr>
        </p:nvSpPr>
        <p:spPr/>
        <p:txBody>
          <a:bodyPr/>
          <a:lstStyle/>
          <a:p>
            <a:pPr marL="25400">
              <a:lnSpc>
                <a:spcPct val="100000"/>
              </a:lnSpc>
              <a:spcBef>
                <a:spcPts val="190"/>
              </a:spcBef>
            </a:pPr>
            <a:fld id="{81D60167-4931-47E6-BA6A-407CBD079E47}" type="slidenum">
              <a:rPr lang="en-US" spc="-20" smtClean="0"/>
              <a:t>46</a:t>
            </a:fld>
            <a:endParaRPr lang="en-US" spc="-20" dirty="0"/>
          </a:p>
        </p:txBody>
      </p:sp>
      <p:cxnSp>
        <p:nvCxnSpPr>
          <p:cNvPr id="16" name="Straight Connector 15">
            <a:extLst>
              <a:ext uri="{FF2B5EF4-FFF2-40B4-BE49-F238E27FC236}">
                <a16:creationId xmlns:a16="http://schemas.microsoft.com/office/drawing/2014/main" id="{60EE5CD0-077A-EA4D-B825-AF6FFA73CFEC}"/>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sp>
        <p:nvSpPr>
          <p:cNvPr id="7" name="Title 1">
            <a:extLst>
              <a:ext uri="{FF2B5EF4-FFF2-40B4-BE49-F238E27FC236}">
                <a16:creationId xmlns:a16="http://schemas.microsoft.com/office/drawing/2014/main" id="{B0963D87-D68F-C04E-AA94-0AEF956B95A4}"/>
              </a:ext>
            </a:extLst>
          </p:cNvPr>
          <p:cNvSpPr>
            <a:spLocks noGrp="1"/>
          </p:cNvSpPr>
          <p:nvPr>
            <p:ph type="title"/>
          </p:nvPr>
        </p:nvSpPr>
        <p:spPr>
          <a:xfrm>
            <a:off x="247650" y="171288"/>
            <a:ext cx="3733800" cy="377026"/>
          </a:xfrm>
        </p:spPr>
        <p:txBody>
          <a:bodyPr/>
          <a:lstStyle/>
          <a:p>
            <a:r>
              <a:rPr lang="en-US" dirty="0"/>
              <a:t>Caveats (1)</a:t>
            </a:r>
          </a:p>
        </p:txBody>
      </p:sp>
      <p:sp>
        <p:nvSpPr>
          <p:cNvPr id="11" name="Rectangle 10">
            <a:extLst>
              <a:ext uri="{FF2B5EF4-FFF2-40B4-BE49-F238E27FC236}">
                <a16:creationId xmlns:a16="http://schemas.microsoft.com/office/drawing/2014/main" id="{2834298F-0236-8648-B203-29F314A85968}"/>
              </a:ext>
            </a:extLst>
          </p:cNvPr>
          <p:cNvSpPr/>
          <p:nvPr/>
        </p:nvSpPr>
        <p:spPr>
          <a:xfrm>
            <a:off x="159420" y="663575"/>
            <a:ext cx="4213507" cy="1877437"/>
          </a:xfrm>
          <a:prstGeom prst="rect">
            <a:avLst/>
          </a:prstGeom>
        </p:spPr>
        <p:txBody>
          <a:bodyPr wrap="square">
            <a:spAutoFit/>
          </a:bodyPr>
          <a:lstStyle/>
          <a:p>
            <a:r>
              <a:rPr lang="en-US" sz="1200" dirty="0">
                <a:solidFill>
                  <a:srgbClr val="000000"/>
                </a:solidFill>
                <a:latin typeface="Helvetica Neue" panose="02000503000000020004" pitchFamily="2" charset="0"/>
              </a:rPr>
              <a:t>We didn’t cover the following topics</a:t>
            </a:r>
          </a:p>
          <a:p>
            <a:pPr marL="628650" lvl="1" indent="-171450">
              <a:buFont typeface="Arial" panose="020B0604020202020204" pitchFamily="34" charset="0"/>
              <a:buChar char="•"/>
            </a:pPr>
            <a:r>
              <a:rPr lang="en-US" sz="1000" dirty="0">
                <a:solidFill>
                  <a:srgbClr val="000000"/>
                </a:solidFill>
                <a:latin typeface="Helvetica Neue" panose="02000503000000020004" pitchFamily="2" charset="0"/>
              </a:rPr>
              <a:t>Container security and verification</a:t>
            </a:r>
          </a:p>
          <a:p>
            <a:pPr marL="628650" lvl="1" indent="-171450">
              <a:buFont typeface="Arial" panose="020B0604020202020204" pitchFamily="34" charset="0"/>
              <a:buChar char="•"/>
            </a:pPr>
            <a:r>
              <a:rPr lang="en-US" sz="1000" dirty="0">
                <a:solidFill>
                  <a:srgbClr val="000000"/>
                </a:solidFill>
                <a:latin typeface="Helvetica Neue" panose="02000503000000020004" pitchFamily="2" charset="0"/>
              </a:rPr>
              <a:t>Searching for containers</a:t>
            </a:r>
          </a:p>
          <a:p>
            <a:pPr marL="628650" lvl="1" indent="-171450">
              <a:buFont typeface="Arial" panose="020B0604020202020204" pitchFamily="34" charset="0"/>
              <a:buChar char="•"/>
            </a:pPr>
            <a:r>
              <a:rPr lang="en-US" sz="1000" dirty="0">
                <a:solidFill>
                  <a:srgbClr val="000000"/>
                </a:solidFill>
                <a:latin typeface="Helvetica Neue" panose="02000503000000020004" pitchFamily="2" charset="0"/>
              </a:rPr>
              <a:t>Overlays </a:t>
            </a:r>
          </a:p>
          <a:p>
            <a:pPr marL="628650" lvl="1" indent="-171450">
              <a:buFont typeface="Arial" panose="020B0604020202020204" pitchFamily="34" charset="0"/>
              <a:buChar char="•"/>
            </a:pPr>
            <a:r>
              <a:rPr lang="en-US" sz="1000" dirty="0">
                <a:solidFill>
                  <a:srgbClr val="000000"/>
                </a:solidFill>
                <a:latin typeface="Helvetica Neue" panose="02000503000000020004" pitchFamily="2" charset="0"/>
              </a:rPr>
              <a:t>Running services with containers (“instances”)</a:t>
            </a:r>
          </a:p>
          <a:p>
            <a:pPr marL="628650" lvl="1" indent="-171450">
              <a:buFont typeface="Arial" panose="020B0604020202020204" pitchFamily="34" charset="0"/>
              <a:buChar char="•"/>
            </a:pPr>
            <a:r>
              <a:rPr lang="en-US" sz="1000" dirty="0">
                <a:solidFill>
                  <a:srgbClr val="000000"/>
                </a:solidFill>
                <a:latin typeface="Helvetica Neue" panose="02000503000000020004" pitchFamily="2" charset="0"/>
              </a:rPr>
              <a:t>Setting environment variables at runtime</a:t>
            </a:r>
          </a:p>
          <a:p>
            <a:pPr marL="628650" lvl="1" indent="-171450">
              <a:buFont typeface="Arial" panose="020B0604020202020204" pitchFamily="34" charset="0"/>
              <a:buChar char="•"/>
            </a:pPr>
            <a:r>
              <a:rPr lang="en-US" sz="1000" dirty="0">
                <a:solidFill>
                  <a:srgbClr val="000000"/>
                </a:solidFill>
                <a:latin typeface="Helvetica Neue" panose="02000503000000020004" pitchFamily="2" charset="0"/>
              </a:rPr>
              <a:t>Installing Singularity on your laptop or desktop machine</a:t>
            </a:r>
          </a:p>
          <a:p>
            <a:pPr marL="628650" lvl="1" indent="-171450">
              <a:buFont typeface="Arial" panose="020B0604020202020204" pitchFamily="34" charset="0"/>
              <a:buChar char="•"/>
            </a:pPr>
            <a:r>
              <a:rPr lang="en-US" sz="1000" dirty="0">
                <a:solidFill>
                  <a:srgbClr val="000000"/>
                </a:solidFill>
                <a:latin typeface="Helvetica Neue" panose="02000503000000020004" pitchFamily="2" charset="0"/>
              </a:rPr>
              <a:t>Best practices </a:t>
            </a:r>
            <a:r>
              <a:rPr lang="en-US" sz="800" u="sng" dirty="0">
                <a:solidFill>
                  <a:srgbClr val="000000"/>
                </a:solidFill>
                <a:latin typeface="Helvetica Neue" panose="02000503000000020004" pitchFamily="2" charset="0"/>
                <a:hlinkClick r:id="rId2"/>
              </a:rPr>
              <a:t>https://github.com/ResearchComputing/container-best-practices-rmacc19</a:t>
            </a:r>
            <a:endParaRPr lang="en-US" sz="800" i="1" dirty="0">
              <a:solidFill>
                <a:srgbClr val="000000"/>
              </a:solidFill>
              <a:latin typeface="Helvetica Neue" panose="02000503000000020004" pitchFamily="2" charset="0"/>
            </a:endParaRPr>
          </a:p>
          <a:p>
            <a:pPr marL="1085850" lvl="2" indent="-171450">
              <a:buFont typeface="Arial" panose="020B0604020202020204" pitchFamily="34" charset="0"/>
              <a:buChar char="•"/>
            </a:pPr>
            <a:endParaRPr lang="en-US" sz="800" dirty="0">
              <a:solidFill>
                <a:srgbClr val="000000"/>
              </a:solidFill>
              <a:latin typeface="Helvetica Neue" panose="02000503000000020004" pitchFamily="2" charset="0"/>
            </a:endParaRPr>
          </a:p>
          <a:p>
            <a:pPr marL="628650" lvl="1" indent="-171450">
              <a:buFont typeface="Arial" panose="020B0604020202020204" pitchFamily="34" charset="0"/>
              <a:buChar char="•"/>
            </a:pPr>
            <a:endParaRPr lang="en-US" sz="1000" dirty="0">
              <a:solidFill>
                <a:srgbClr val="000000"/>
              </a:solidFill>
              <a:latin typeface="Helvetica Neue" panose="02000503000000020004" pitchFamily="2" charset="0"/>
            </a:endParaRPr>
          </a:p>
          <a:p>
            <a:pPr marL="628650" lvl="1" indent="-171450">
              <a:buFont typeface="Arial" panose="020B0604020202020204" pitchFamily="34" charset="0"/>
              <a:buChar char="•"/>
            </a:pPr>
            <a:endParaRPr lang="en-US" sz="800" dirty="0">
              <a:solidFill>
                <a:srgbClr val="000000"/>
              </a:solidFill>
              <a:latin typeface="Helvetica Neue" panose="02000503000000020004" pitchFamily="2" charset="0"/>
            </a:endParaRPr>
          </a:p>
        </p:txBody>
      </p:sp>
      <p:sp>
        <p:nvSpPr>
          <p:cNvPr id="6" name="Date Placeholder 5">
            <a:extLst>
              <a:ext uri="{FF2B5EF4-FFF2-40B4-BE49-F238E27FC236}">
                <a16:creationId xmlns:a16="http://schemas.microsoft.com/office/drawing/2014/main" id="{35B6294D-6E29-8643-8447-510E0821A43A}"/>
              </a:ext>
            </a:extLst>
          </p:cNvPr>
          <p:cNvSpPr>
            <a:spLocks noGrp="1"/>
          </p:cNvSpPr>
          <p:nvPr>
            <p:ph type="dt" sz="half" idx="6"/>
          </p:nvPr>
        </p:nvSpPr>
        <p:spPr>
          <a:xfrm>
            <a:off x="1681103" y="3235827"/>
            <a:ext cx="1204595" cy="153888"/>
          </a:xfrm>
        </p:spPr>
        <p:txBody>
          <a:bodyPr/>
          <a:lstStyle/>
          <a:p>
            <a:pPr marL="12700">
              <a:lnSpc>
                <a:spcPct val="100000"/>
              </a:lnSpc>
              <a:spcBef>
                <a:spcPts val="190"/>
              </a:spcBef>
            </a:pPr>
            <a:r>
              <a:rPr lang="en-US" sz="1000" spc="0" dirty="0"/>
              <a:t>6/9/19  Containers</a:t>
            </a:r>
            <a:endParaRPr lang="en-US" sz="1000" spc="-5" dirty="0"/>
          </a:p>
        </p:txBody>
      </p:sp>
      <p:pic>
        <p:nvPicPr>
          <p:cNvPr id="8" name="Picture 7">
            <a:extLst>
              <a:ext uri="{FF2B5EF4-FFF2-40B4-BE49-F238E27FC236}">
                <a16:creationId xmlns:a16="http://schemas.microsoft.com/office/drawing/2014/main" id="{3F73F879-5B91-0842-8ED4-4DFC348358E7}"/>
              </a:ext>
            </a:extLst>
          </p:cNvPr>
          <p:cNvPicPr>
            <a:picLocks noChangeAspect="1"/>
          </p:cNvPicPr>
          <p:nvPr/>
        </p:nvPicPr>
        <p:blipFill rotWithShape="1">
          <a:blip r:embed="rId3"/>
          <a:srcRect b="16901"/>
          <a:stretch/>
        </p:blipFill>
        <p:spPr>
          <a:xfrm>
            <a:off x="3793539" y="3200081"/>
            <a:ext cx="762000" cy="225380"/>
          </a:xfrm>
          <a:prstGeom prst="rect">
            <a:avLst/>
          </a:prstGeom>
        </p:spPr>
      </p:pic>
      <p:sp>
        <p:nvSpPr>
          <p:cNvPr id="2" name="Rectangle 1">
            <a:extLst>
              <a:ext uri="{FF2B5EF4-FFF2-40B4-BE49-F238E27FC236}">
                <a16:creationId xmlns:a16="http://schemas.microsoft.com/office/drawing/2014/main" id="{BBDC1FBD-FB07-6547-A1D7-018EC3176A0E}"/>
              </a:ext>
            </a:extLst>
          </p:cNvPr>
          <p:cNvSpPr/>
          <p:nvPr/>
        </p:nvSpPr>
        <p:spPr>
          <a:xfrm>
            <a:off x="704850" y="2541824"/>
            <a:ext cx="2438400" cy="400110"/>
          </a:xfrm>
          <a:prstGeom prst="rect">
            <a:avLst/>
          </a:prstGeom>
        </p:spPr>
        <p:txBody>
          <a:bodyPr wrap="square">
            <a:spAutoFit/>
          </a:bodyPr>
          <a:lstStyle/>
          <a:p>
            <a:r>
              <a:rPr lang="en-US" sz="1000" spc="-25" dirty="0">
                <a:solidFill>
                  <a:srgbClr val="999999"/>
                </a:solidFill>
                <a:latin typeface="Tahoma"/>
                <a:cs typeface="Tahoma"/>
                <a:hlinkClick r:id="rId4"/>
              </a:rPr>
              <a:t>For information on these and other topics: </a:t>
            </a:r>
            <a:r>
              <a:rPr lang="en-US" sz="1000" i="1" spc="-25" dirty="0">
                <a:solidFill>
                  <a:srgbClr val="999999"/>
                </a:solidFill>
                <a:latin typeface="Tahoma"/>
                <a:cs typeface="Tahoma"/>
                <a:hlinkClick r:id="rId4"/>
              </a:rPr>
              <a:t>https://www.sylabs.io/docs/</a:t>
            </a:r>
            <a:r>
              <a:rPr lang="en-US" sz="1000" i="1" spc="-25" dirty="0">
                <a:solidFill>
                  <a:srgbClr val="999999"/>
                </a:solidFill>
                <a:latin typeface="Tahoma"/>
                <a:cs typeface="Tahoma"/>
              </a:rPr>
              <a:t> </a:t>
            </a:r>
            <a:endParaRPr lang="en-US" sz="1000" dirty="0"/>
          </a:p>
        </p:txBody>
      </p:sp>
    </p:spTree>
    <p:extLst>
      <p:ext uri="{BB962C8B-B14F-4D97-AF65-F5344CB8AC3E}">
        <p14:creationId xmlns:p14="http://schemas.microsoft.com/office/powerpoint/2010/main" val="2545867995"/>
      </p:ext>
    </p:extLst>
  </p:cSld>
  <p:clrMapOvr>
    <a:masterClrMapping/>
  </p:clrMapOvr>
  <p:transition>
    <p:cut/>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27C5EF52-FF0F-2B47-87C2-4D0E2D727DCC}"/>
              </a:ext>
            </a:extLst>
          </p:cNvPr>
          <p:cNvSpPr>
            <a:spLocks noGrp="1"/>
          </p:cNvSpPr>
          <p:nvPr>
            <p:ph type="sldNum" sz="quarter" idx="7"/>
          </p:nvPr>
        </p:nvSpPr>
        <p:spPr/>
        <p:txBody>
          <a:bodyPr/>
          <a:lstStyle/>
          <a:p>
            <a:pPr marL="25400">
              <a:lnSpc>
                <a:spcPct val="100000"/>
              </a:lnSpc>
              <a:spcBef>
                <a:spcPts val="190"/>
              </a:spcBef>
            </a:pPr>
            <a:fld id="{81D60167-4931-47E6-BA6A-407CBD079E47}" type="slidenum">
              <a:rPr lang="en-US" spc="-20" smtClean="0"/>
              <a:t>47</a:t>
            </a:fld>
            <a:endParaRPr lang="en-US" spc="-20" dirty="0"/>
          </a:p>
        </p:txBody>
      </p:sp>
      <p:sp>
        <p:nvSpPr>
          <p:cNvPr id="7" name="Title 1">
            <a:extLst>
              <a:ext uri="{FF2B5EF4-FFF2-40B4-BE49-F238E27FC236}">
                <a16:creationId xmlns:a16="http://schemas.microsoft.com/office/drawing/2014/main" id="{B0963D87-D68F-C04E-AA94-0AEF956B95A4}"/>
              </a:ext>
            </a:extLst>
          </p:cNvPr>
          <p:cNvSpPr>
            <a:spLocks noGrp="1"/>
          </p:cNvSpPr>
          <p:nvPr>
            <p:ph type="title"/>
          </p:nvPr>
        </p:nvSpPr>
        <p:spPr>
          <a:xfrm>
            <a:off x="247649" y="171288"/>
            <a:ext cx="4307889" cy="377026"/>
          </a:xfrm>
        </p:spPr>
        <p:txBody>
          <a:bodyPr/>
          <a:lstStyle/>
          <a:p>
            <a:r>
              <a:rPr lang="en-US" dirty="0"/>
              <a:t>Caveats (2): Moving containers</a:t>
            </a:r>
          </a:p>
        </p:txBody>
      </p:sp>
      <p:sp>
        <p:nvSpPr>
          <p:cNvPr id="9" name="object 3">
            <a:extLst>
              <a:ext uri="{FF2B5EF4-FFF2-40B4-BE49-F238E27FC236}">
                <a16:creationId xmlns:a16="http://schemas.microsoft.com/office/drawing/2014/main" id="{105E155B-9C4C-6547-8081-B24F1B2F89E4}"/>
              </a:ext>
            </a:extLst>
          </p:cNvPr>
          <p:cNvSpPr txBox="1"/>
          <p:nvPr/>
        </p:nvSpPr>
        <p:spPr>
          <a:xfrm>
            <a:off x="171450" y="654926"/>
            <a:ext cx="4114800" cy="2721220"/>
          </a:xfrm>
          <a:prstGeom prst="rect">
            <a:avLst/>
          </a:prstGeom>
        </p:spPr>
        <p:txBody>
          <a:bodyPr vert="horz" wrap="square" lIns="0" tIns="41619" rIns="0" bIns="0" rtlCol="0">
            <a:spAutoFit/>
          </a:bodyPr>
          <a:lstStyle/>
          <a:p>
            <a:pPr marL="6403">
              <a:spcBef>
                <a:spcPts val="328"/>
              </a:spcBef>
              <a:buClr>
                <a:srgbClr val="A9A57C"/>
              </a:buClr>
              <a:tabLst>
                <a:tab pos="121663" algn="l"/>
              </a:tabLst>
            </a:pPr>
            <a:r>
              <a:rPr lang="en-US" sz="1050" dirty="0">
                <a:solidFill>
                  <a:srgbClr val="2F2B20"/>
                </a:solidFill>
                <a:latin typeface="Arial"/>
                <a:cs typeface="Arial"/>
              </a:rPr>
              <a:t>You’ve built your first container on your laptop.  It is 3 Gigabytes. Now you want to move it to Teton to take advantage of the HPC resources. What’s the best way?</a:t>
            </a:r>
          </a:p>
          <a:p>
            <a:pPr marL="6403">
              <a:spcBef>
                <a:spcPts val="328"/>
              </a:spcBef>
              <a:buClr>
                <a:srgbClr val="A9A57C"/>
              </a:buClr>
              <a:tabLst>
                <a:tab pos="121663" algn="l"/>
              </a:tabLst>
            </a:pPr>
            <a:endParaRPr lang="en-US" sz="800" dirty="0">
              <a:solidFill>
                <a:srgbClr val="2F2B20"/>
              </a:solidFill>
              <a:latin typeface="Arial"/>
              <a:cs typeface="Arial"/>
            </a:endParaRPr>
          </a:p>
          <a:p>
            <a:pPr marL="6403">
              <a:spcBef>
                <a:spcPts val="328"/>
              </a:spcBef>
              <a:buClr>
                <a:srgbClr val="A9A57C"/>
              </a:buClr>
              <a:tabLst>
                <a:tab pos="121663" algn="l"/>
              </a:tabLst>
            </a:pPr>
            <a:r>
              <a:rPr lang="en-US" sz="1050" dirty="0">
                <a:solidFill>
                  <a:srgbClr val="2F2B20"/>
                </a:solidFill>
                <a:latin typeface="Arial"/>
                <a:cs typeface="Arial"/>
              </a:rPr>
              <a:t>Remember, containers are files, so you can transfer them to Teton just as you would a file:</a:t>
            </a:r>
          </a:p>
          <a:p>
            <a:pPr marL="6403">
              <a:spcBef>
                <a:spcPts val="328"/>
              </a:spcBef>
              <a:buClr>
                <a:srgbClr val="A9A57C"/>
              </a:buClr>
              <a:tabLst>
                <a:tab pos="121663" algn="l"/>
              </a:tabLst>
            </a:pPr>
            <a:endParaRPr lang="en-US" sz="800" dirty="0">
              <a:solidFill>
                <a:srgbClr val="2F2B20"/>
              </a:solidFill>
              <a:latin typeface="Arial"/>
              <a:cs typeface="Arial"/>
            </a:endParaRPr>
          </a:p>
          <a:p>
            <a:pPr marL="578863" lvl="1" indent="-115260">
              <a:spcBef>
                <a:spcPts val="328"/>
              </a:spcBef>
              <a:buClr>
                <a:srgbClr val="A9A57C"/>
              </a:buClr>
              <a:buChar char="•"/>
              <a:tabLst>
                <a:tab pos="121663" algn="l"/>
              </a:tabLst>
            </a:pPr>
            <a:r>
              <a:rPr lang="en-US" sz="1000" dirty="0">
                <a:solidFill>
                  <a:srgbClr val="2F2B20"/>
                </a:solidFill>
                <a:latin typeface="Arial"/>
                <a:cs typeface="Arial"/>
              </a:rPr>
              <a:t>Command line utilities (</a:t>
            </a:r>
            <a:r>
              <a:rPr lang="en-US" sz="1000" dirty="0" err="1">
                <a:solidFill>
                  <a:srgbClr val="2F2B20"/>
                </a:solidFill>
                <a:latin typeface="Arial"/>
                <a:cs typeface="Arial"/>
              </a:rPr>
              <a:t>scp</a:t>
            </a:r>
            <a:r>
              <a:rPr lang="en-US" sz="1000" dirty="0">
                <a:solidFill>
                  <a:srgbClr val="2F2B20"/>
                </a:solidFill>
                <a:latin typeface="Arial"/>
                <a:cs typeface="Arial"/>
              </a:rPr>
              <a:t>, sftp)</a:t>
            </a:r>
          </a:p>
          <a:p>
            <a:pPr marL="578863" lvl="1" indent="-115260">
              <a:spcBef>
                <a:spcPts val="328"/>
              </a:spcBef>
              <a:buClr>
                <a:srgbClr val="A9A57C"/>
              </a:buClr>
              <a:buChar char="•"/>
              <a:tabLst>
                <a:tab pos="121663" algn="l"/>
              </a:tabLst>
            </a:pPr>
            <a:endParaRPr lang="en-US" sz="1000" dirty="0">
              <a:solidFill>
                <a:srgbClr val="2F2B20"/>
              </a:solidFill>
              <a:latin typeface="Arial"/>
              <a:cs typeface="Arial"/>
            </a:endParaRPr>
          </a:p>
          <a:p>
            <a:pPr marL="578863" lvl="1" indent="-115260">
              <a:spcBef>
                <a:spcPts val="328"/>
              </a:spcBef>
              <a:buClr>
                <a:srgbClr val="A9A57C"/>
              </a:buClr>
              <a:buChar char="•"/>
              <a:tabLst>
                <a:tab pos="121663" algn="l"/>
              </a:tabLst>
            </a:pPr>
            <a:r>
              <a:rPr lang="en-US" sz="1000" dirty="0">
                <a:solidFill>
                  <a:srgbClr val="2F2B20"/>
                </a:solidFill>
                <a:latin typeface="Arial"/>
                <a:cs typeface="Arial"/>
              </a:rPr>
              <a:t>Globus</a:t>
            </a:r>
          </a:p>
          <a:p>
            <a:pPr marL="578863" lvl="1" indent="-115260">
              <a:spcBef>
                <a:spcPts val="328"/>
              </a:spcBef>
              <a:buClr>
                <a:srgbClr val="A9A57C"/>
              </a:buClr>
              <a:buChar char="•"/>
              <a:tabLst>
                <a:tab pos="121663" algn="l"/>
              </a:tabLst>
            </a:pPr>
            <a:endParaRPr lang="en-US" sz="1000" dirty="0">
              <a:solidFill>
                <a:srgbClr val="2F2B20"/>
              </a:solidFill>
              <a:latin typeface="Arial"/>
              <a:cs typeface="Arial"/>
            </a:endParaRPr>
          </a:p>
          <a:p>
            <a:pPr marL="578863" lvl="1" indent="-115260">
              <a:spcBef>
                <a:spcPts val="328"/>
              </a:spcBef>
              <a:buClr>
                <a:srgbClr val="A9A57C"/>
              </a:buClr>
              <a:buChar char="•"/>
              <a:tabLst>
                <a:tab pos="121663" algn="l"/>
              </a:tabLst>
            </a:pPr>
            <a:r>
              <a:rPr lang="en-US" sz="1000" dirty="0">
                <a:solidFill>
                  <a:srgbClr val="2F2B20"/>
                </a:solidFill>
                <a:latin typeface="Arial"/>
                <a:cs typeface="Arial"/>
              </a:rPr>
              <a:t>For more on data transfers to/from Teton: </a:t>
            </a:r>
            <a:r>
              <a:rPr lang="en-US" sz="800" i="1" dirty="0">
                <a:solidFill>
                  <a:srgbClr val="2F2B20"/>
                </a:solidFill>
                <a:latin typeface="Arial"/>
                <a:cs typeface="Arial"/>
              </a:rPr>
              <a:t>https://</a:t>
            </a:r>
            <a:r>
              <a:rPr lang="en-US" sz="800" i="1" dirty="0" err="1">
                <a:solidFill>
                  <a:srgbClr val="2F2B20"/>
                </a:solidFill>
                <a:latin typeface="Arial"/>
                <a:cs typeface="Arial"/>
              </a:rPr>
              <a:t>arccwiki.uwyo.edu</a:t>
            </a:r>
            <a:r>
              <a:rPr lang="en-US" sz="800" i="1" dirty="0">
                <a:solidFill>
                  <a:srgbClr val="2F2B20"/>
                </a:solidFill>
                <a:latin typeface="Arial"/>
                <a:cs typeface="Arial"/>
              </a:rPr>
              <a:t>/</a:t>
            </a:r>
            <a:r>
              <a:rPr lang="en-US" sz="800" i="1" dirty="0" err="1">
                <a:solidFill>
                  <a:srgbClr val="2F2B20"/>
                </a:solidFill>
                <a:latin typeface="Arial"/>
                <a:cs typeface="Arial"/>
              </a:rPr>
              <a:t>index.php</a:t>
            </a:r>
            <a:r>
              <a:rPr lang="en-US" sz="800" i="1" dirty="0">
                <a:solidFill>
                  <a:srgbClr val="2F2B20"/>
                </a:solidFill>
                <a:latin typeface="Arial"/>
                <a:cs typeface="Arial"/>
              </a:rPr>
              <a:t>/</a:t>
            </a:r>
            <a:r>
              <a:rPr lang="en-US" sz="800" i="1" dirty="0" err="1">
                <a:solidFill>
                  <a:srgbClr val="2F2B20"/>
                </a:solidFill>
                <a:latin typeface="Arial"/>
                <a:cs typeface="Arial"/>
              </a:rPr>
              <a:t>Data_Transfer</a:t>
            </a:r>
            <a:endParaRPr lang="en-US" sz="800" i="1" dirty="0">
              <a:solidFill>
                <a:srgbClr val="2F2B20"/>
              </a:solidFill>
              <a:latin typeface="Arial"/>
              <a:cs typeface="Arial"/>
            </a:endParaRPr>
          </a:p>
          <a:p>
            <a:pPr marL="578863" lvl="1" indent="-115260">
              <a:spcBef>
                <a:spcPts val="328"/>
              </a:spcBef>
              <a:buClr>
                <a:srgbClr val="A9A57C"/>
              </a:buClr>
              <a:buChar char="•"/>
              <a:tabLst>
                <a:tab pos="121663" algn="l"/>
              </a:tabLst>
            </a:pPr>
            <a:endParaRPr lang="en-US" sz="1050" dirty="0">
              <a:solidFill>
                <a:srgbClr val="2F2B20"/>
              </a:solidFill>
              <a:latin typeface="Arial"/>
              <a:cs typeface="Arial"/>
            </a:endParaRPr>
          </a:p>
          <a:p>
            <a:pPr marL="121663" indent="-115260">
              <a:spcBef>
                <a:spcPts val="328"/>
              </a:spcBef>
              <a:buClr>
                <a:srgbClr val="A9A57C"/>
              </a:buClr>
              <a:buChar char="•"/>
              <a:tabLst>
                <a:tab pos="121663" algn="l"/>
              </a:tabLst>
            </a:pPr>
            <a:endParaRPr sz="1210" dirty="0">
              <a:latin typeface="Arial"/>
              <a:cs typeface="Arial"/>
            </a:endParaRPr>
          </a:p>
        </p:txBody>
      </p:sp>
      <p:sp>
        <p:nvSpPr>
          <p:cNvPr id="5" name="Date Placeholder 5">
            <a:extLst>
              <a:ext uri="{FF2B5EF4-FFF2-40B4-BE49-F238E27FC236}">
                <a16:creationId xmlns:a16="http://schemas.microsoft.com/office/drawing/2014/main" id="{C1B9B0EC-7F7B-D045-A5B5-4B1FD31D7967}"/>
              </a:ext>
            </a:extLst>
          </p:cNvPr>
          <p:cNvSpPr>
            <a:spLocks noGrp="1"/>
          </p:cNvSpPr>
          <p:nvPr>
            <p:ph type="dt" sz="half" idx="6"/>
          </p:nvPr>
        </p:nvSpPr>
        <p:spPr>
          <a:xfrm>
            <a:off x="1681103" y="3235827"/>
            <a:ext cx="1204595" cy="153888"/>
          </a:xfrm>
        </p:spPr>
        <p:txBody>
          <a:bodyPr/>
          <a:lstStyle/>
          <a:p>
            <a:pPr marL="12700">
              <a:lnSpc>
                <a:spcPct val="100000"/>
              </a:lnSpc>
              <a:spcBef>
                <a:spcPts val="190"/>
              </a:spcBef>
            </a:pPr>
            <a:r>
              <a:rPr lang="en-US" sz="1000" spc="0" dirty="0"/>
              <a:t>6/9/19  Containers</a:t>
            </a:r>
            <a:endParaRPr lang="en-US" sz="1000" spc="-5" dirty="0"/>
          </a:p>
        </p:txBody>
      </p:sp>
      <p:pic>
        <p:nvPicPr>
          <p:cNvPr id="6" name="Picture 5">
            <a:extLst>
              <a:ext uri="{FF2B5EF4-FFF2-40B4-BE49-F238E27FC236}">
                <a16:creationId xmlns:a16="http://schemas.microsoft.com/office/drawing/2014/main" id="{776F37C9-F157-8445-BFD8-11C310E02AD7}"/>
              </a:ext>
            </a:extLst>
          </p:cNvPr>
          <p:cNvPicPr>
            <a:picLocks noChangeAspect="1"/>
          </p:cNvPicPr>
          <p:nvPr/>
        </p:nvPicPr>
        <p:blipFill rotWithShape="1">
          <a:blip r:embed="rId2"/>
          <a:srcRect b="16901"/>
          <a:stretch/>
        </p:blipFill>
        <p:spPr>
          <a:xfrm>
            <a:off x="3793539" y="3200081"/>
            <a:ext cx="762000" cy="225380"/>
          </a:xfrm>
          <a:prstGeom prst="rect">
            <a:avLst/>
          </a:prstGeom>
        </p:spPr>
      </p:pic>
      <p:cxnSp>
        <p:nvCxnSpPr>
          <p:cNvPr id="8" name="Straight Connector 7">
            <a:extLst>
              <a:ext uri="{FF2B5EF4-FFF2-40B4-BE49-F238E27FC236}">
                <a16:creationId xmlns:a16="http://schemas.microsoft.com/office/drawing/2014/main" id="{29948302-A3FF-7041-BA5F-ED7D31961831}"/>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268651001"/>
      </p:ext>
    </p:extLst>
  </p:cSld>
  <p:clrMapOvr>
    <a:masterClrMapping/>
  </p:clrMapOvr>
  <p:transition>
    <p:cut/>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16032" y="130175"/>
            <a:ext cx="1525018" cy="393056"/>
          </a:xfrm>
          <a:prstGeom prst="rect">
            <a:avLst/>
          </a:prstGeom>
        </p:spPr>
        <p:txBody>
          <a:bodyPr vert="horz" wrap="square" lIns="0" tIns="15875" rIns="0" bIns="0" rtlCol="0">
            <a:spAutoFit/>
          </a:bodyPr>
          <a:lstStyle/>
          <a:p>
            <a:pPr marL="12700">
              <a:lnSpc>
                <a:spcPct val="100000"/>
              </a:lnSpc>
              <a:spcBef>
                <a:spcPts val="125"/>
              </a:spcBef>
            </a:pPr>
            <a:r>
              <a:rPr lang="en-US" spc="-125" dirty="0"/>
              <a:t>Thank you!</a:t>
            </a:r>
            <a:endParaRPr spc="-125" dirty="0"/>
          </a:p>
        </p:txBody>
      </p:sp>
      <p:sp>
        <p:nvSpPr>
          <p:cNvPr id="12" name="Slide Number Placeholder 11">
            <a:extLst>
              <a:ext uri="{FF2B5EF4-FFF2-40B4-BE49-F238E27FC236}">
                <a16:creationId xmlns:a16="http://schemas.microsoft.com/office/drawing/2014/main" id="{5CCFA2B0-0575-3C4C-9CA3-AD3C69323CA0}"/>
              </a:ext>
            </a:extLst>
          </p:cNvPr>
          <p:cNvSpPr>
            <a:spLocks noGrp="1"/>
          </p:cNvSpPr>
          <p:nvPr>
            <p:ph type="sldNum" sz="quarter" idx="7"/>
          </p:nvPr>
        </p:nvSpPr>
        <p:spPr/>
        <p:txBody>
          <a:bodyPr/>
          <a:lstStyle/>
          <a:p>
            <a:pPr marL="25400">
              <a:lnSpc>
                <a:spcPct val="100000"/>
              </a:lnSpc>
              <a:spcBef>
                <a:spcPts val="190"/>
              </a:spcBef>
            </a:pPr>
            <a:fld id="{81D60167-4931-47E6-BA6A-407CBD079E47}" type="slidenum">
              <a:rPr lang="en-US" spc="-20" smtClean="0"/>
              <a:t>48</a:t>
            </a:fld>
            <a:endParaRPr lang="en-US" spc="-20" dirty="0"/>
          </a:p>
        </p:txBody>
      </p:sp>
      <p:sp>
        <p:nvSpPr>
          <p:cNvPr id="18" name="object 3">
            <a:extLst>
              <a:ext uri="{FF2B5EF4-FFF2-40B4-BE49-F238E27FC236}">
                <a16:creationId xmlns:a16="http://schemas.microsoft.com/office/drawing/2014/main" id="{2A9E7A5C-B753-3249-850C-71EEDB9D9EB0}"/>
              </a:ext>
            </a:extLst>
          </p:cNvPr>
          <p:cNvSpPr txBox="1"/>
          <p:nvPr/>
        </p:nvSpPr>
        <p:spPr>
          <a:xfrm>
            <a:off x="342446" y="1340458"/>
            <a:ext cx="4191000" cy="1717778"/>
          </a:xfrm>
          <a:prstGeom prst="rect">
            <a:avLst/>
          </a:prstGeom>
        </p:spPr>
        <p:txBody>
          <a:bodyPr vert="horz" wrap="square" lIns="0" tIns="12065" rIns="0" bIns="0" rtlCol="0">
            <a:spAutoFit/>
          </a:bodyPr>
          <a:lstStyle/>
          <a:p>
            <a:pPr marL="12700" marR="29845">
              <a:lnSpc>
                <a:spcPct val="100000"/>
              </a:lnSpc>
              <a:spcBef>
                <a:spcPts val="95"/>
              </a:spcBef>
            </a:pPr>
            <a:r>
              <a:rPr lang="en-US" sz="1000" spc="-10" dirty="0">
                <a:solidFill>
                  <a:srgbClr val="A9A37D"/>
                </a:solidFill>
                <a:latin typeface="Tahoma"/>
                <a:cs typeface="Tahoma"/>
              </a:rPr>
              <a:t>Additional learning resources: </a:t>
            </a:r>
          </a:p>
          <a:p>
            <a:pPr marL="12700" marR="29845">
              <a:lnSpc>
                <a:spcPct val="100000"/>
              </a:lnSpc>
              <a:spcBef>
                <a:spcPts val="95"/>
              </a:spcBef>
            </a:pPr>
            <a:endParaRPr lang="en-US" sz="1000" spc="-10" dirty="0">
              <a:solidFill>
                <a:srgbClr val="A9A37D"/>
              </a:solidFill>
              <a:latin typeface="Tahoma"/>
              <a:cs typeface="Tahoma"/>
            </a:endParaRPr>
          </a:p>
          <a:p>
            <a:pPr marL="12700"/>
            <a:r>
              <a:rPr lang="en-US" sz="900" i="1" spc="-25" dirty="0">
                <a:solidFill>
                  <a:srgbClr val="999999"/>
                </a:solidFill>
                <a:latin typeface="Tahoma"/>
                <a:cs typeface="Tahoma"/>
              </a:rPr>
              <a:t>Slides and Examples from this course: </a:t>
            </a:r>
          </a:p>
          <a:p>
            <a:pPr marL="12700"/>
            <a:r>
              <a:rPr lang="en-US" sz="900" i="1" spc="-10" dirty="0">
                <a:solidFill>
                  <a:schemeClr val="bg1">
                    <a:lumMod val="65000"/>
                  </a:schemeClr>
                </a:solidFill>
                <a:latin typeface="Tahoma"/>
                <a:cs typeface="Tahoma"/>
                <a:hlinkClick r:id="rId2"/>
              </a:rPr>
              <a:t>https://github.com/researchcomputing/uwyo_2019</a:t>
            </a:r>
            <a:endParaRPr lang="en-US" sz="900" i="1" spc="-10" dirty="0">
              <a:solidFill>
                <a:schemeClr val="bg1">
                  <a:lumMod val="65000"/>
                </a:schemeClr>
              </a:solidFill>
              <a:latin typeface="Tahoma"/>
              <a:cs typeface="Tahoma"/>
            </a:endParaRPr>
          </a:p>
          <a:p>
            <a:pPr marL="12700">
              <a:lnSpc>
                <a:spcPct val="100000"/>
              </a:lnSpc>
            </a:pPr>
            <a:endParaRPr lang="en-US" sz="900" i="1" spc="-25" dirty="0">
              <a:solidFill>
                <a:srgbClr val="999999"/>
              </a:solidFill>
              <a:latin typeface="Tahoma"/>
              <a:cs typeface="Tahoma"/>
            </a:endParaRPr>
          </a:p>
          <a:p>
            <a:pPr marL="12700">
              <a:lnSpc>
                <a:spcPct val="100000"/>
              </a:lnSpc>
            </a:pPr>
            <a:r>
              <a:rPr lang="en-US" sz="900" i="1" spc="-25" dirty="0">
                <a:solidFill>
                  <a:srgbClr val="999999"/>
                </a:solidFill>
                <a:latin typeface="Tahoma"/>
                <a:cs typeface="Tahoma"/>
              </a:rPr>
              <a:t>Web resources: </a:t>
            </a:r>
          </a:p>
          <a:p>
            <a:pPr marL="12700"/>
            <a:r>
              <a:rPr lang="en-US" sz="900" i="1" spc="-25" dirty="0">
                <a:solidFill>
                  <a:srgbClr val="999999"/>
                </a:solidFill>
                <a:latin typeface="Tahoma"/>
                <a:cs typeface="Tahoma"/>
                <a:hlinkClick r:id="rId3"/>
              </a:rPr>
              <a:t>https://curc.readthedocs.io/en/latest/software/ContainerizationonSummit.html</a:t>
            </a:r>
            <a:endParaRPr lang="en-US" sz="900" i="1" spc="-25" dirty="0">
              <a:solidFill>
                <a:srgbClr val="999999"/>
              </a:solidFill>
              <a:latin typeface="Tahoma"/>
              <a:cs typeface="Tahoma"/>
            </a:endParaRPr>
          </a:p>
          <a:p>
            <a:pPr marL="12700">
              <a:lnSpc>
                <a:spcPct val="100000"/>
              </a:lnSpc>
            </a:pPr>
            <a:r>
              <a:rPr lang="en-US" sz="900" i="1" spc="-25" dirty="0">
                <a:solidFill>
                  <a:srgbClr val="999999"/>
                </a:solidFill>
                <a:latin typeface="Tahoma"/>
                <a:cs typeface="Tahoma"/>
                <a:hlinkClick r:id="rId4"/>
              </a:rPr>
              <a:t>https://www.chpc.utah.edu/documentation/software/containers.php</a:t>
            </a:r>
            <a:endParaRPr lang="en-US" sz="900" i="1" spc="-25" dirty="0">
              <a:solidFill>
                <a:srgbClr val="999999"/>
              </a:solidFill>
              <a:latin typeface="Tahoma"/>
              <a:cs typeface="Tahoma"/>
            </a:endParaRPr>
          </a:p>
          <a:p>
            <a:pPr marL="12700">
              <a:lnSpc>
                <a:spcPct val="100000"/>
              </a:lnSpc>
            </a:pPr>
            <a:r>
              <a:rPr lang="en-US" sz="900" i="1" spc="-25" dirty="0">
                <a:solidFill>
                  <a:srgbClr val="999999"/>
                </a:solidFill>
                <a:latin typeface="Tahoma"/>
                <a:cs typeface="Tahoma"/>
                <a:hlinkClick r:id="rId5"/>
              </a:rPr>
              <a:t>https://www.sylabs.io/docs/</a:t>
            </a:r>
            <a:r>
              <a:rPr lang="en-US" sz="900" i="1" spc="-25" dirty="0">
                <a:solidFill>
                  <a:srgbClr val="999999"/>
                </a:solidFill>
                <a:latin typeface="Tahoma"/>
                <a:cs typeface="Tahoma"/>
              </a:rPr>
              <a:t> (documentation for Singularity)</a:t>
            </a:r>
          </a:p>
          <a:p>
            <a:pPr marL="12700">
              <a:lnSpc>
                <a:spcPct val="100000"/>
              </a:lnSpc>
            </a:pPr>
            <a:r>
              <a:rPr lang="en-US" sz="900" i="1" spc="-25" dirty="0">
                <a:solidFill>
                  <a:srgbClr val="999999"/>
                </a:solidFill>
                <a:latin typeface="Tahoma"/>
                <a:cs typeface="Tahoma"/>
                <a:hlinkClick r:id="rId6"/>
              </a:rPr>
              <a:t>https://www.singularity-hub.org/</a:t>
            </a:r>
            <a:r>
              <a:rPr lang="en-US" sz="900" i="1" spc="-25" dirty="0">
                <a:solidFill>
                  <a:srgbClr val="999999"/>
                </a:solidFill>
                <a:latin typeface="Tahoma"/>
                <a:cs typeface="Tahoma"/>
              </a:rPr>
              <a:t>    (Singularity Hub)</a:t>
            </a:r>
          </a:p>
          <a:p>
            <a:pPr marL="12700"/>
            <a:r>
              <a:rPr lang="en-US" sz="900" i="1" spc="-25" dirty="0">
                <a:solidFill>
                  <a:srgbClr val="999999"/>
                </a:solidFill>
                <a:latin typeface="Tahoma"/>
                <a:cs typeface="Tahoma"/>
                <a:hlinkClick r:id="rId7"/>
              </a:rPr>
              <a:t>https://cloud.sylabs.io/library</a:t>
            </a:r>
            <a:r>
              <a:rPr lang="en-US" sz="900" i="1" spc="-25" dirty="0">
                <a:solidFill>
                  <a:srgbClr val="999999"/>
                </a:solidFill>
                <a:latin typeface="Tahoma"/>
                <a:cs typeface="Tahoma"/>
              </a:rPr>
              <a:t> (</a:t>
            </a:r>
            <a:r>
              <a:rPr lang="en-US" sz="900" i="1" spc="-25" dirty="0" err="1">
                <a:solidFill>
                  <a:srgbClr val="999999"/>
                </a:solidFill>
                <a:latin typeface="Tahoma"/>
                <a:cs typeface="Tahoma"/>
              </a:rPr>
              <a:t>Sylabs</a:t>
            </a:r>
            <a:r>
              <a:rPr lang="en-US" sz="900" i="1" spc="-25" dirty="0">
                <a:solidFill>
                  <a:srgbClr val="999999"/>
                </a:solidFill>
                <a:latin typeface="Tahoma"/>
                <a:cs typeface="Tahoma"/>
              </a:rPr>
              <a:t> Library)</a:t>
            </a:r>
          </a:p>
          <a:p>
            <a:pPr marL="12700">
              <a:lnSpc>
                <a:spcPct val="100000"/>
              </a:lnSpc>
            </a:pPr>
            <a:endParaRPr lang="en-US" sz="900" i="1" spc="-25" dirty="0">
              <a:solidFill>
                <a:srgbClr val="999999"/>
              </a:solidFill>
              <a:latin typeface="Tahoma"/>
              <a:cs typeface="Tahoma"/>
            </a:endParaRPr>
          </a:p>
        </p:txBody>
      </p:sp>
      <p:sp>
        <p:nvSpPr>
          <p:cNvPr id="6" name="Date Placeholder 5">
            <a:extLst>
              <a:ext uri="{FF2B5EF4-FFF2-40B4-BE49-F238E27FC236}">
                <a16:creationId xmlns:a16="http://schemas.microsoft.com/office/drawing/2014/main" id="{BB126D94-90BD-4549-A7ED-8C6B9D0B5CFD}"/>
              </a:ext>
            </a:extLst>
          </p:cNvPr>
          <p:cNvSpPr>
            <a:spLocks noGrp="1"/>
          </p:cNvSpPr>
          <p:nvPr>
            <p:ph type="dt" sz="half" idx="6"/>
          </p:nvPr>
        </p:nvSpPr>
        <p:spPr>
          <a:xfrm>
            <a:off x="1681103" y="3235827"/>
            <a:ext cx="1204595" cy="153888"/>
          </a:xfrm>
        </p:spPr>
        <p:txBody>
          <a:bodyPr/>
          <a:lstStyle/>
          <a:p>
            <a:pPr marL="12700">
              <a:lnSpc>
                <a:spcPct val="100000"/>
              </a:lnSpc>
              <a:spcBef>
                <a:spcPts val="190"/>
              </a:spcBef>
            </a:pPr>
            <a:r>
              <a:rPr lang="en-US" sz="1000" spc="0" dirty="0"/>
              <a:t>6/9/19  Containers</a:t>
            </a:r>
            <a:endParaRPr lang="en-US" sz="1000" spc="-5" dirty="0"/>
          </a:p>
        </p:txBody>
      </p:sp>
      <p:pic>
        <p:nvPicPr>
          <p:cNvPr id="7" name="Picture 6">
            <a:extLst>
              <a:ext uri="{FF2B5EF4-FFF2-40B4-BE49-F238E27FC236}">
                <a16:creationId xmlns:a16="http://schemas.microsoft.com/office/drawing/2014/main" id="{4E284BBE-8267-6043-96C5-5F91193EB6B2}"/>
              </a:ext>
            </a:extLst>
          </p:cNvPr>
          <p:cNvPicPr>
            <a:picLocks noChangeAspect="1"/>
          </p:cNvPicPr>
          <p:nvPr/>
        </p:nvPicPr>
        <p:blipFill rotWithShape="1">
          <a:blip r:embed="rId8"/>
          <a:srcRect b="16901"/>
          <a:stretch/>
        </p:blipFill>
        <p:spPr>
          <a:xfrm>
            <a:off x="3793539" y="3200081"/>
            <a:ext cx="762000" cy="225380"/>
          </a:xfrm>
          <a:prstGeom prst="rect">
            <a:avLst/>
          </a:prstGeom>
        </p:spPr>
      </p:pic>
      <p:cxnSp>
        <p:nvCxnSpPr>
          <p:cNvPr id="8" name="Straight Connector 7">
            <a:extLst>
              <a:ext uri="{FF2B5EF4-FFF2-40B4-BE49-F238E27FC236}">
                <a16:creationId xmlns:a16="http://schemas.microsoft.com/office/drawing/2014/main" id="{048E1528-1B51-B246-9980-EBBA482E6592}"/>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sp>
        <p:nvSpPr>
          <p:cNvPr id="9" name="object 3">
            <a:extLst>
              <a:ext uri="{FF2B5EF4-FFF2-40B4-BE49-F238E27FC236}">
                <a16:creationId xmlns:a16="http://schemas.microsoft.com/office/drawing/2014/main" id="{5C66983B-4FB7-6E41-901C-B6700F481B43}"/>
              </a:ext>
            </a:extLst>
          </p:cNvPr>
          <p:cNvSpPr txBox="1"/>
          <p:nvPr/>
        </p:nvSpPr>
        <p:spPr>
          <a:xfrm>
            <a:off x="337591" y="680865"/>
            <a:ext cx="2408894" cy="317395"/>
          </a:xfrm>
          <a:prstGeom prst="rect">
            <a:avLst/>
          </a:prstGeom>
        </p:spPr>
        <p:txBody>
          <a:bodyPr vert="horz" wrap="square" lIns="0" tIns="12065" rIns="0" bIns="0" rtlCol="0">
            <a:spAutoFit/>
          </a:bodyPr>
          <a:lstStyle/>
          <a:p>
            <a:pPr marL="12700" marR="29845">
              <a:lnSpc>
                <a:spcPct val="100000"/>
              </a:lnSpc>
              <a:spcBef>
                <a:spcPts val="95"/>
              </a:spcBef>
            </a:pPr>
            <a:r>
              <a:rPr lang="en-US" sz="1000" spc="-10" dirty="0">
                <a:solidFill>
                  <a:srgbClr val="A9A37D"/>
                </a:solidFill>
                <a:latin typeface="Tahoma"/>
                <a:cs typeface="Tahoma"/>
              </a:rPr>
              <a:t>Please fill out the survey:</a:t>
            </a:r>
          </a:p>
          <a:p>
            <a:pPr marL="12700" marR="29845">
              <a:lnSpc>
                <a:spcPct val="100000"/>
              </a:lnSpc>
              <a:spcBef>
                <a:spcPts val="95"/>
              </a:spcBef>
            </a:pPr>
            <a:r>
              <a:rPr lang="en-US" sz="900" i="1" spc="-10" dirty="0">
                <a:solidFill>
                  <a:schemeClr val="bg1">
                    <a:lumMod val="65000"/>
                  </a:schemeClr>
                </a:solidFill>
                <a:latin typeface="Tahoma"/>
                <a:cs typeface="Tahoma"/>
                <a:hlinkClick r:id="rId9"/>
              </a:rPr>
              <a:t>http://tinyurl.com/curc-survey18</a:t>
            </a:r>
            <a:endParaRPr lang="en-US" sz="900" i="1" spc="-10" dirty="0">
              <a:solidFill>
                <a:schemeClr val="bg1">
                  <a:lumMod val="65000"/>
                </a:schemeClr>
              </a:solidFill>
              <a:latin typeface="Tahoma"/>
              <a:cs typeface="Tahoma"/>
            </a:endParaRPr>
          </a:p>
        </p:txBody>
      </p:sp>
    </p:spTree>
    <p:extLst>
      <p:ext uri="{BB962C8B-B14F-4D97-AF65-F5344CB8AC3E}">
        <p14:creationId xmlns:p14="http://schemas.microsoft.com/office/powerpoint/2010/main" val="3600086892"/>
      </p:ext>
    </p:extLst>
  </p:cSld>
  <p:clrMapOvr>
    <a:masterClrMapping/>
  </p:clrMapOvr>
  <p:transition>
    <p:cut/>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27C5EF52-FF0F-2B47-87C2-4D0E2D727DCC}"/>
              </a:ext>
            </a:extLst>
          </p:cNvPr>
          <p:cNvSpPr>
            <a:spLocks noGrp="1"/>
          </p:cNvSpPr>
          <p:nvPr>
            <p:ph type="sldNum" sz="quarter" idx="7"/>
          </p:nvPr>
        </p:nvSpPr>
        <p:spPr/>
        <p:txBody>
          <a:bodyPr/>
          <a:lstStyle/>
          <a:p>
            <a:pPr marL="25400">
              <a:lnSpc>
                <a:spcPct val="100000"/>
              </a:lnSpc>
              <a:spcBef>
                <a:spcPts val="190"/>
              </a:spcBef>
            </a:pPr>
            <a:fld id="{81D60167-4931-47E6-BA6A-407CBD079E47}" type="slidenum">
              <a:rPr lang="en-US" spc="-20" smtClean="0"/>
              <a:t>5</a:t>
            </a:fld>
            <a:endParaRPr lang="en-US" spc="-20" dirty="0"/>
          </a:p>
        </p:txBody>
      </p:sp>
      <p:sp>
        <p:nvSpPr>
          <p:cNvPr id="7" name="Title 1">
            <a:extLst>
              <a:ext uri="{FF2B5EF4-FFF2-40B4-BE49-F238E27FC236}">
                <a16:creationId xmlns:a16="http://schemas.microsoft.com/office/drawing/2014/main" id="{B0963D87-D68F-C04E-AA94-0AEF956B95A4}"/>
              </a:ext>
            </a:extLst>
          </p:cNvPr>
          <p:cNvSpPr>
            <a:spLocks noGrp="1"/>
          </p:cNvSpPr>
          <p:nvPr>
            <p:ph type="title"/>
          </p:nvPr>
        </p:nvSpPr>
        <p:spPr>
          <a:xfrm>
            <a:off x="247650" y="171288"/>
            <a:ext cx="3733800" cy="377026"/>
          </a:xfrm>
        </p:spPr>
        <p:txBody>
          <a:bodyPr/>
          <a:lstStyle/>
          <a:p>
            <a:r>
              <a:rPr lang="en-US" dirty="0"/>
              <a:t>Virtualization (1)</a:t>
            </a:r>
          </a:p>
        </p:txBody>
      </p:sp>
      <p:sp>
        <p:nvSpPr>
          <p:cNvPr id="9" name="object 3">
            <a:extLst>
              <a:ext uri="{FF2B5EF4-FFF2-40B4-BE49-F238E27FC236}">
                <a16:creationId xmlns:a16="http://schemas.microsoft.com/office/drawing/2014/main" id="{105E155B-9C4C-6547-8081-B24F1B2F89E4}"/>
              </a:ext>
            </a:extLst>
          </p:cNvPr>
          <p:cNvSpPr txBox="1"/>
          <p:nvPr/>
        </p:nvSpPr>
        <p:spPr>
          <a:xfrm>
            <a:off x="171450" y="787406"/>
            <a:ext cx="4114800" cy="1028449"/>
          </a:xfrm>
          <a:prstGeom prst="rect">
            <a:avLst/>
          </a:prstGeom>
        </p:spPr>
        <p:txBody>
          <a:bodyPr vert="horz" wrap="square" lIns="0" tIns="41619" rIns="0" bIns="0" rtlCol="0">
            <a:spAutoFit/>
          </a:bodyPr>
          <a:lstStyle/>
          <a:p>
            <a:pPr marL="6403">
              <a:spcBef>
                <a:spcPts val="328"/>
              </a:spcBef>
              <a:buClr>
                <a:srgbClr val="A9A57C"/>
              </a:buClr>
              <a:tabLst>
                <a:tab pos="121663" algn="l"/>
              </a:tabLst>
            </a:pPr>
            <a:r>
              <a:rPr lang="en-US" sz="1210" dirty="0">
                <a:solidFill>
                  <a:srgbClr val="2F2B20"/>
                </a:solidFill>
                <a:latin typeface="Arial"/>
                <a:cs typeface="Arial"/>
              </a:rPr>
              <a:t>Hardware virtualization (not used by containers!)</a:t>
            </a:r>
          </a:p>
          <a:p>
            <a:pPr marL="578863" lvl="1" indent="-115260">
              <a:spcBef>
                <a:spcPts val="328"/>
              </a:spcBef>
              <a:buClr>
                <a:srgbClr val="A9A57C"/>
              </a:buClr>
              <a:buChar char="•"/>
              <a:tabLst>
                <a:tab pos="121663" algn="l"/>
              </a:tabLst>
            </a:pPr>
            <a:r>
              <a:rPr lang="en-US" sz="1050" dirty="0">
                <a:latin typeface="Arial"/>
                <a:cs typeface="Arial"/>
              </a:rPr>
              <a:t>Can run many OS’s on same hardware (machine)</a:t>
            </a:r>
          </a:p>
          <a:p>
            <a:pPr marL="578863" lvl="1" indent="-115260">
              <a:spcBef>
                <a:spcPts val="328"/>
              </a:spcBef>
              <a:buClr>
                <a:srgbClr val="A9A57C"/>
              </a:buClr>
              <a:buChar char="•"/>
              <a:tabLst>
                <a:tab pos="121663" algn="l"/>
              </a:tabLst>
            </a:pPr>
            <a:r>
              <a:rPr lang="en-US" sz="1050" dirty="0">
                <a:latin typeface="Arial"/>
                <a:cs typeface="Arial"/>
              </a:rPr>
              <a:t>E.g., </a:t>
            </a:r>
            <a:r>
              <a:rPr lang="en-US" sz="1050" dirty="0" err="1">
                <a:latin typeface="Arial"/>
                <a:cs typeface="Arial"/>
              </a:rPr>
              <a:t>VirtualBox</a:t>
            </a:r>
            <a:r>
              <a:rPr lang="en-US" sz="1050" dirty="0">
                <a:latin typeface="Arial"/>
                <a:cs typeface="Arial"/>
              </a:rPr>
              <a:t>, VMWare</a:t>
            </a:r>
            <a:endParaRPr lang="en-US" sz="1210" dirty="0">
              <a:latin typeface="Arial"/>
              <a:cs typeface="Arial"/>
            </a:endParaRPr>
          </a:p>
          <a:p>
            <a:pPr marL="578863" lvl="1" indent="-115260">
              <a:spcBef>
                <a:spcPts val="328"/>
              </a:spcBef>
              <a:buClr>
                <a:srgbClr val="A9A57C"/>
              </a:buClr>
              <a:buChar char="•"/>
              <a:tabLst>
                <a:tab pos="121663" algn="l"/>
              </a:tabLst>
            </a:pPr>
            <a:endParaRPr lang="en-US" sz="1050" dirty="0">
              <a:latin typeface="Arial"/>
              <a:cs typeface="Arial"/>
            </a:endParaRPr>
          </a:p>
          <a:p>
            <a:pPr marL="6403">
              <a:spcBef>
                <a:spcPts val="328"/>
              </a:spcBef>
              <a:buClr>
                <a:srgbClr val="A9A57C"/>
              </a:buClr>
              <a:tabLst>
                <a:tab pos="121663" algn="l"/>
              </a:tabLst>
            </a:pPr>
            <a:endParaRPr lang="en-US" sz="1050" dirty="0">
              <a:latin typeface="Arial"/>
              <a:cs typeface="Arial"/>
            </a:endParaRPr>
          </a:p>
        </p:txBody>
      </p:sp>
      <p:sp>
        <p:nvSpPr>
          <p:cNvPr id="11" name="TextBox 10">
            <a:extLst>
              <a:ext uri="{FF2B5EF4-FFF2-40B4-BE49-F238E27FC236}">
                <a16:creationId xmlns:a16="http://schemas.microsoft.com/office/drawing/2014/main" id="{DE4F49A8-9025-D745-894D-78E47AC02A10}"/>
              </a:ext>
            </a:extLst>
          </p:cNvPr>
          <p:cNvSpPr txBox="1"/>
          <p:nvPr/>
        </p:nvSpPr>
        <p:spPr>
          <a:xfrm>
            <a:off x="2914650" y="2962434"/>
            <a:ext cx="1615786" cy="184666"/>
          </a:xfrm>
          <a:prstGeom prst="rect">
            <a:avLst/>
          </a:prstGeom>
          <a:noFill/>
        </p:spPr>
        <p:txBody>
          <a:bodyPr wrap="square" rtlCol="0">
            <a:spAutoFit/>
          </a:bodyPr>
          <a:lstStyle/>
          <a:p>
            <a:r>
              <a:rPr lang="en-US" sz="600" i="1" dirty="0"/>
              <a:t>Material courtesy: M. </a:t>
            </a:r>
            <a:r>
              <a:rPr lang="en-US" sz="600" i="1" dirty="0" err="1"/>
              <a:t>Cuma</a:t>
            </a:r>
            <a:r>
              <a:rPr lang="en-US" sz="600" i="1" dirty="0"/>
              <a:t>, U. Utah</a:t>
            </a:r>
          </a:p>
        </p:txBody>
      </p:sp>
      <p:pic>
        <p:nvPicPr>
          <p:cNvPr id="3" name="Picture 2">
            <a:extLst>
              <a:ext uri="{FF2B5EF4-FFF2-40B4-BE49-F238E27FC236}">
                <a16:creationId xmlns:a16="http://schemas.microsoft.com/office/drawing/2014/main" id="{FFD23957-C97B-AE4A-B2AF-3E61EBEC8576}"/>
              </a:ext>
            </a:extLst>
          </p:cNvPr>
          <p:cNvPicPr>
            <a:picLocks noChangeAspect="1"/>
          </p:cNvPicPr>
          <p:nvPr/>
        </p:nvPicPr>
        <p:blipFill rotWithShape="1">
          <a:blip r:embed="rId2">
            <a:extLst>
              <a:ext uri="{28A0092B-C50C-407E-A947-70E740481C1C}">
                <a14:useLocalDpi xmlns:a14="http://schemas.microsoft.com/office/drawing/2010/main" val="0"/>
              </a:ext>
            </a:extLst>
          </a:blip>
          <a:srcRect r="42379" b="38250"/>
          <a:stretch/>
        </p:blipFill>
        <p:spPr>
          <a:xfrm>
            <a:off x="2925041" y="1409666"/>
            <a:ext cx="1295400" cy="1465734"/>
          </a:xfrm>
          <a:prstGeom prst="rect">
            <a:avLst/>
          </a:prstGeom>
          <a:ln>
            <a:solidFill>
              <a:schemeClr val="tx1"/>
            </a:solidFill>
          </a:ln>
        </p:spPr>
      </p:pic>
      <p:sp>
        <p:nvSpPr>
          <p:cNvPr id="8" name="Date Placeholder 5">
            <a:extLst>
              <a:ext uri="{FF2B5EF4-FFF2-40B4-BE49-F238E27FC236}">
                <a16:creationId xmlns:a16="http://schemas.microsoft.com/office/drawing/2014/main" id="{02055745-330E-B141-80B5-EFEAD794BBE3}"/>
              </a:ext>
            </a:extLst>
          </p:cNvPr>
          <p:cNvSpPr>
            <a:spLocks noGrp="1"/>
          </p:cNvSpPr>
          <p:nvPr>
            <p:ph type="dt" sz="half" idx="6"/>
          </p:nvPr>
        </p:nvSpPr>
        <p:spPr>
          <a:xfrm>
            <a:off x="1681103" y="3235827"/>
            <a:ext cx="1204595" cy="153888"/>
          </a:xfrm>
        </p:spPr>
        <p:txBody>
          <a:bodyPr/>
          <a:lstStyle/>
          <a:p>
            <a:pPr marL="12700">
              <a:lnSpc>
                <a:spcPct val="100000"/>
              </a:lnSpc>
              <a:spcBef>
                <a:spcPts val="190"/>
              </a:spcBef>
            </a:pPr>
            <a:r>
              <a:rPr lang="en-US" sz="1000" spc="0" dirty="0"/>
              <a:t>6/9/19  Containers</a:t>
            </a:r>
            <a:endParaRPr lang="en-US" sz="1000" spc="-5" dirty="0"/>
          </a:p>
        </p:txBody>
      </p:sp>
      <p:pic>
        <p:nvPicPr>
          <p:cNvPr id="10" name="Picture 9">
            <a:extLst>
              <a:ext uri="{FF2B5EF4-FFF2-40B4-BE49-F238E27FC236}">
                <a16:creationId xmlns:a16="http://schemas.microsoft.com/office/drawing/2014/main" id="{2FE4384B-600D-E648-813E-A5696F59A529}"/>
              </a:ext>
            </a:extLst>
          </p:cNvPr>
          <p:cNvPicPr>
            <a:picLocks noChangeAspect="1"/>
          </p:cNvPicPr>
          <p:nvPr/>
        </p:nvPicPr>
        <p:blipFill rotWithShape="1">
          <a:blip r:embed="rId3"/>
          <a:srcRect b="16901"/>
          <a:stretch/>
        </p:blipFill>
        <p:spPr>
          <a:xfrm>
            <a:off x="3793539" y="3200081"/>
            <a:ext cx="762000" cy="225380"/>
          </a:xfrm>
          <a:prstGeom prst="rect">
            <a:avLst/>
          </a:prstGeom>
        </p:spPr>
      </p:pic>
      <p:cxnSp>
        <p:nvCxnSpPr>
          <p:cNvPr id="12" name="Straight Connector 11">
            <a:extLst>
              <a:ext uri="{FF2B5EF4-FFF2-40B4-BE49-F238E27FC236}">
                <a16:creationId xmlns:a16="http://schemas.microsoft.com/office/drawing/2014/main" id="{1128BBC4-8BC3-8340-A187-735E07D7F589}"/>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249388107"/>
      </p:ext>
    </p:extLst>
  </p:cSld>
  <p:clrMapOvr>
    <a:masterClrMapping/>
  </p:clrMapOvr>
  <p:transition>
    <p:cut/>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27C5EF52-FF0F-2B47-87C2-4D0E2D727DCC}"/>
              </a:ext>
            </a:extLst>
          </p:cNvPr>
          <p:cNvSpPr>
            <a:spLocks noGrp="1"/>
          </p:cNvSpPr>
          <p:nvPr>
            <p:ph type="sldNum" sz="quarter" idx="7"/>
          </p:nvPr>
        </p:nvSpPr>
        <p:spPr/>
        <p:txBody>
          <a:bodyPr/>
          <a:lstStyle/>
          <a:p>
            <a:pPr marL="25400">
              <a:lnSpc>
                <a:spcPct val="100000"/>
              </a:lnSpc>
              <a:spcBef>
                <a:spcPts val="190"/>
              </a:spcBef>
            </a:pPr>
            <a:fld id="{81D60167-4931-47E6-BA6A-407CBD079E47}" type="slidenum">
              <a:rPr lang="en-US" spc="-20" smtClean="0"/>
              <a:t>6</a:t>
            </a:fld>
            <a:endParaRPr lang="en-US" spc="-20" dirty="0"/>
          </a:p>
        </p:txBody>
      </p:sp>
      <p:cxnSp>
        <p:nvCxnSpPr>
          <p:cNvPr id="16" name="Straight Connector 15">
            <a:extLst>
              <a:ext uri="{FF2B5EF4-FFF2-40B4-BE49-F238E27FC236}">
                <a16:creationId xmlns:a16="http://schemas.microsoft.com/office/drawing/2014/main" id="{60EE5CD0-077A-EA4D-B825-AF6FFA73CFEC}"/>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sp>
        <p:nvSpPr>
          <p:cNvPr id="7" name="Title 1">
            <a:extLst>
              <a:ext uri="{FF2B5EF4-FFF2-40B4-BE49-F238E27FC236}">
                <a16:creationId xmlns:a16="http://schemas.microsoft.com/office/drawing/2014/main" id="{B0963D87-D68F-C04E-AA94-0AEF956B95A4}"/>
              </a:ext>
            </a:extLst>
          </p:cNvPr>
          <p:cNvSpPr>
            <a:spLocks noGrp="1"/>
          </p:cNvSpPr>
          <p:nvPr>
            <p:ph type="title"/>
          </p:nvPr>
        </p:nvSpPr>
        <p:spPr>
          <a:xfrm>
            <a:off x="247650" y="171288"/>
            <a:ext cx="3733800" cy="377026"/>
          </a:xfrm>
        </p:spPr>
        <p:txBody>
          <a:bodyPr/>
          <a:lstStyle/>
          <a:p>
            <a:r>
              <a:rPr lang="en-US" dirty="0"/>
              <a:t>Virtualization (2)</a:t>
            </a:r>
          </a:p>
        </p:txBody>
      </p:sp>
      <p:sp>
        <p:nvSpPr>
          <p:cNvPr id="9" name="object 3">
            <a:extLst>
              <a:ext uri="{FF2B5EF4-FFF2-40B4-BE49-F238E27FC236}">
                <a16:creationId xmlns:a16="http://schemas.microsoft.com/office/drawing/2014/main" id="{105E155B-9C4C-6547-8081-B24F1B2F89E4}"/>
              </a:ext>
            </a:extLst>
          </p:cNvPr>
          <p:cNvSpPr txBox="1"/>
          <p:nvPr/>
        </p:nvSpPr>
        <p:spPr>
          <a:xfrm>
            <a:off x="171450" y="787406"/>
            <a:ext cx="4114800" cy="989977"/>
          </a:xfrm>
          <a:prstGeom prst="rect">
            <a:avLst/>
          </a:prstGeom>
        </p:spPr>
        <p:txBody>
          <a:bodyPr vert="horz" wrap="square" lIns="0" tIns="41619" rIns="0" bIns="0" rtlCol="0">
            <a:spAutoFit/>
          </a:bodyPr>
          <a:lstStyle/>
          <a:p>
            <a:pPr marL="6403">
              <a:spcBef>
                <a:spcPts val="328"/>
              </a:spcBef>
              <a:buClr>
                <a:srgbClr val="A9A57C"/>
              </a:buClr>
              <a:tabLst>
                <a:tab pos="121663" algn="l"/>
              </a:tabLst>
            </a:pPr>
            <a:r>
              <a:rPr lang="en-US" sz="1210" dirty="0">
                <a:solidFill>
                  <a:srgbClr val="2F2B20"/>
                </a:solidFill>
                <a:latin typeface="Arial"/>
                <a:cs typeface="Arial"/>
              </a:rPr>
              <a:t>OS-level virtualization (used by containers!)</a:t>
            </a:r>
          </a:p>
          <a:p>
            <a:pPr marL="578863" lvl="1" indent="-115260">
              <a:spcBef>
                <a:spcPts val="328"/>
              </a:spcBef>
              <a:buClr>
                <a:srgbClr val="A9A57C"/>
              </a:buClr>
              <a:buChar char="•"/>
              <a:tabLst>
                <a:tab pos="121663" algn="l"/>
              </a:tabLst>
            </a:pPr>
            <a:r>
              <a:rPr lang="en-US" sz="1050" dirty="0">
                <a:latin typeface="Arial"/>
                <a:cs typeface="Arial"/>
              </a:rPr>
              <a:t>Can run many isolated OS instances (guests) under a server OS (host) </a:t>
            </a:r>
          </a:p>
          <a:p>
            <a:pPr marL="578863" lvl="1" indent="-115260">
              <a:spcBef>
                <a:spcPts val="328"/>
              </a:spcBef>
              <a:buClr>
                <a:srgbClr val="A9A57C"/>
              </a:buClr>
              <a:buChar char="•"/>
              <a:tabLst>
                <a:tab pos="121663" algn="l"/>
              </a:tabLst>
            </a:pPr>
            <a:r>
              <a:rPr lang="en-US" sz="1050" dirty="0">
                <a:latin typeface="Arial"/>
                <a:cs typeface="Arial"/>
              </a:rPr>
              <a:t>Also called containers</a:t>
            </a:r>
          </a:p>
          <a:p>
            <a:pPr marL="578863" lvl="1" indent="-115260">
              <a:spcBef>
                <a:spcPts val="328"/>
              </a:spcBef>
              <a:buClr>
                <a:srgbClr val="A9A57C"/>
              </a:buClr>
              <a:buChar char="•"/>
              <a:tabLst>
                <a:tab pos="121663" algn="l"/>
              </a:tabLst>
            </a:pPr>
            <a:r>
              <a:rPr lang="en-US" sz="1050" dirty="0">
                <a:latin typeface="Arial"/>
                <a:cs typeface="Arial"/>
              </a:rPr>
              <a:t>E.g., Docker, Singularity </a:t>
            </a:r>
          </a:p>
        </p:txBody>
      </p:sp>
      <p:sp>
        <p:nvSpPr>
          <p:cNvPr id="11" name="TextBox 10">
            <a:extLst>
              <a:ext uri="{FF2B5EF4-FFF2-40B4-BE49-F238E27FC236}">
                <a16:creationId xmlns:a16="http://schemas.microsoft.com/office/drawing/2014/main" id="{A7E57619-2E32-F346-A475-6C5B518D5F4C}"/>
              </a:ext>
            </a:extLst>
          </p:cNvPr>
          <p:cNvSpPr txBox="1"/>
          <p:nvPr/>
        </p:nvSpPr>
        <p:spPr>
          <a:xfrm>
            <a:off x="2914650" y="2962434"/>
            <a:ext cx="1615786" cy="184666"/>
          </a:xfrm>
          <a:prstGeom prst="rect">
            <a:avLst/>
          </a:prstGeom>
          <a:noFill/>
        </p:spPr>
        <p:txBody>
          <a:bodyPr wrap="square" rtlCol="0">
            <a:spAutoFit/>
          </a:bodyPr>
          <a:lstStyle/>
          <a:p>
            <a:r>
              <a:rPr lang="en-US" sz="600" i="1" dirty="0"/>
              <a:t>Material courtesy: M. </a:t>
            </a:r>
            <a:r>
              <a:rPr lang="en-US" sz="600" i="1" dirty="0" err="1"/>
              <a:t>Cuma</a:t>
            </a:r>
            <a:r>
              <a:rPr lang="en-US" sz="600" i="1" dirty="0"/>
              <a:t>, U. Utah</a:t>
            </a:r>
          </a:p>
        </p:txBody>
      </p:sp>
      <p:pic>
        <p:nvPicPr>
          <p:cNvPr id="12" name="Picture 11">
            <a:extLst>
              <a:ext uri="{FF2B5EF4-FFF2-40B4-BE49-F238E27FC236}">
                <a16:creationId xmlns:a16="http://schemas.microsoft.com/office/drawing/2014/main" id="{28FD79A2-3669-044B-95AB-C372BDA55791}"/>
              </a:ext>
            </a:extLst>
          </p:cNvPr>
          <p:cNvPicPr>
            <a:picLocks noChangeAspect="1"/>
          </p:cNvPicPr>
          <p:nvPr/>
        </p:nvPicPr>
        <p:blipFill rotWithShape="1">
          <a:blip r:embed="rId2">
            <a:extLst>
              <a:ext uri="{28A0092B-C50C-407E-A947-70E740481C1C}">
                <a14:useLocalDpi xmlns:a14="http://schemas.microsoft.com/office/drawing/2010/main" val="0"/>
              </a:ext>
            </a:extLst>
          </a:blip>
          <a:srcRect l="44910" t="51728" r="781" b="141"/>
          <a:stretch/>
        </p:blipFill>
        <p:spPr>
          <a:xfrm>
            <a:off x="2609850" y="1452973"/>
            <a:ext cx="1544782" cy="1445498"/>
          </a:xfrm>
          <a:prstGeom prst="rect">
            <a:avLst/>
          </a:prstGeom>
          <a:ln>
            <a:solidFill>
              <a:schemeClr val="tx1"/>
            </a:solidFill>
          </a:ln>
        </p:spPr>
      </p:pic>
      <p:sp>
        <p:nvSpPr>
          <p:cNvPr id="17" name="object 3">
            <a:extLst>
              <a:ext uri="{FF2B5EF4-FFF2-40B4-BE49-F238E27FC236}">
                <a16:creationId xmlns:a16="http://schemas.microsoft.com/office/drawing/2014/main" id="{53336F43-6791-2348-B330-A8F6E0960929}"/>
              </a:ext>
            </a:extLst>
          </p:cNvPr>
          <p:cNvSpPr txBox="1"/>
          <p:nvPr/>
        </p:nvSpPr>
        <p:spPr>
          <a:xfrm>
            <a:off x="-51523" y="2238737"/>
            <a:ext cx="2428009" cy="596023"/>
          </a:xfrm>
          <a:prstGeom prst="rect">
            <a:avLst/>
          </a:prstGeom>
        </p:spPr>
        <p:txBody>
          <a:bodyPr vert="horz" wrap="square" lIns="0" tIns="41619" rIns="0" bIns="0" rtlCol="0">
            <a:spAutoFit/>
          </a:bodyPr>
          <a:lstStyle/>
          <a:p>
            <a:pPr marL="463603" lvl="1">
              <a:spcBef>
                <a:spcPts val="328"/>
              </a:spcBef>
              <a:buClr>
                <a:srgbClr val="A9A57C"/>
              </a:buClr>
              <a:tabLst>
                <a:tab pos="121663" algn="l"/>
              </a:tabLst>
            </a:pPr>
            <a:r>
              <a:rPr lang="en-US" sz="900" i="1" dirty="0">
                <a:latin typeface="Arial"/>
                <a:cs typeface="Arial"/>
              </a:rPr>
              <a:t>Best of both worlds: isolated environment that user wants, but can leverage host OS resources (network, I/O partitions, etc.)</a:t>
            </a:r>
          </a:p>
        </p:txBody>
      </p:sp>
      <p:sp>
        <p:nvSpPr>
          <p:cNvPr id="10" name="Date Placeholder 5">
            <a:extLst>
              <a:ext uri="{FF2B5EF4-FFF2-40B4-BE49-F238E27FC236}">
                <a16:creationId xmlns:a16="http://schemas.microsoft.com/office/drawing/2014/main" id="{36291833-08CA-4148-B69A-9328B072885F}"/>
              </a:ext>
            </a:extLst>
          </p:cNvPr>
          <p:cNvSpPr>
            <a:spLocks noGrp="1"/>
          </p:cNvSpPr>
          <p:nvPr>
            <p:ph type="dt" sz="half" idx="6"/>
          </p:nvPr>
        </p:nvSpPr>
        <p:spPr>
          <a:xfrm>
            <a:off x="1681103" y="3235827"/>
            <a:ext cx="1204595" cy="153888"/>
          </a:xfrm>
        </p:spPr>
        <p:txBody>
          <a:bodyPr/>
          <a:lstStyle/>
          <a:p>
            <a:pPr marL="12700">
              <a:lnSpc>
                <a:spcPct val="100000"/>
              </a:lnSpc>
              <a:spcBef>
                <a:spcPts val="190"/>
              </a:spcBef>
            </a:pPr>
            <a:r>
              <a:rPr lang="en-US" sz="1000" spc="0" dirty="0"/>
              <a:t>6/9/19  Containers</a:t>
            </a:r>
            <a:endParaRPr lang="en-US" sz="1000" spc="-5" dirty="0"/>
          </a:p>
        </p:txBody>
      </p:sp>
      <p:pic>
        <p:nvPicPr>
          <p:cNvPr id="14" name="Picture 13">
            <a:extLst>
              <a:ext uri="{FF2B5EF4-FFF2-40B4-BE49-F238E27FC236}">
                <a16:creationId xmlns:a16="http://schemas.microsoft.com/office/drawing/2014/main" id="{E22FB162-9325-4E4B-9965-26E42222B652}"/>
              </a:ext>
            </a:extLst>
          </p:cNvPr>
          <p:cNvPicPr>
            <a:picLocks noChangeAspect="1"/>
          </p:cNvPicPr>
          <p:nvPr/>
        </p:nvPicPr>
        <p:blipFill rotWithShape="1">
          <a:blip r:embed="rId3"/>
          <a:srcRect b="16901"/>
          <a:stretch/>
        </p:blipFill>
        <p:spPr>
          <a:xfrm>
            <a:off x="3793539" y="3200081"/>
            <a:ext cx="762000" cy="225380"/>
          </a:xfrm>
          <a:prstGeom prst="rect">
            <a:avLst/>
          </a:prstGeom>
        </p:spPr>
      </p:pic>
    </p:spTree>
    <p:extLst>
      <p:ext uri="{BB962C8B-B14F-4D97-AF65-F5344CB8AC3E}">
        <p14:creationId xmlns:p14="http://schemas.microsoft.com/office/powerpoint/2010/main" val="1033720926"/>
      </p:ext>
    </p:extLst>
  </p:cSld>
  <p:clrMapOvr>
    <a:masterClrMapping/>
  </p:clrMapOvr>
  <p:transition>
    <p:cut/>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27C5EF52-FF0F-2B47-87C2-4D0E2D727DCC}"/>
              </a:ext>
            </a:extLst>
          </p:cNvPr>
          <p:cNvSpPr>
            <a:spLocks noGrp="1"/>
          </p:cNvSpPr>
          <p:nvPr>
            <p:ph type="sldNum" sz="quarter" idx="7"/>
          </p:nvPr>
        </p:nvSpPr>
        <p:spPr/>
        <p:txBody>
          <a:bodyPr/>
          <a:lstStyle/>
          <a:p>
            <a:pPr marL="25400">
              <a:lnSpc>
                <a:spcPct val="100000"/>
              </a:lnSpc>
              <a:spcBef>
                <a:spcPts val="190"/>
              </a:spcBef>
            </a:pPr>
            <a:fld id="{81D60167-4931-47E6-BA6A-407CBD079E47}" type="slidenum">
              <a:rPr lang="en-US" spc="-20" smtClean="0"/>
              <a:t>7</a:t>
            </a:fld>
            <a:endParaRPr lang="en-US" spc="-20" dirty="0"/>
          </a:p>
        </p:txBody>
      </p:sp>
      <p:cxnSp>
        <p:nvCxnSpPr>
          <p:cNvPr id="16" name="Straight Connector 15">
            <a:extLst>
              <a:ext uri="{FF2B5EF4-FFF2-40B4-BE49-F238E27FC236}">
                <a16:creationId xmlns:a16="http://schemas.microsoft.com/office/drawing/2014/main" id="{60EE5CD0-077A-EA4D-B825-AF6FFA73CFEC}"/>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sp>
        <p:nvSpPr>
          <p:cNvPr id="7" name="Title 1">
            <a:extLst>
              <a:ext uri="{FF2B5EF4-FFF2-40B4-BE49-F238E27FC236}">
                <a16:creationId xmlns:a16="http://schemas.microsoft.com/office/drawing/2014/main" id="{B0963D87-D68F-C04E-AA94-0AEF956B95A4}"/>
              </a:ext>
            </a:extLst>
          </p:cNvPr>
          <p:cNvSpPr>
            <a:spLocks noGrp="1"/>
          </p:cNvSpPr>
          <p:nvPr>
            <p:ph type="title"/>
          </p:nvPr>
        </p:nvSpPr>
        <p:spPr>
          <a:xfrm>
            <a:off x="247650" y="171288"/>
            <a:ext cx="3733800" cy="377026"/>
          </a:xfrm>
        </p:spPr>
        <p:txBody>
          <a:bodyPr/>
          <a:lstStyle/>
          <a:p>
            <a:r>
              <a:rPr lang="en-US" dirty="0"/>
              <a:t>Containerization software</a:t>
            </a:r>
          </a:p>
        </p:txBody>
      </p:sp>
      <p:sp>
        <p:nvSpPr>
          <p:cNvPr id="9" name="object 3">
            <a:extLst>
              <a:ext uri="{FF2B5EF4-FFF2-40B4-BE49-F238E27FC236}">
                <a16:creationId xmlns:a16="http://schemas.microsoft.com/office/drawing/2014/main" id="{105E155B-9C4C-6547-8081-B24F1B2F89E4}"/>
              </a:ext>
            </a:extLst>
          </p:cNvPr>
          <p:cNvSpPr txBox="1"/>
          <p:nvPr/>
        </p:nvSpPr>
        <p:spPr>
          <a:xfrm>
            <a:off x="171450" y="706925"/>
            <a:ext cx="4191000" cy="2194922"/>
          </a:xfrm>
          <a:prstGeom prst="rect">
            <a:avLst/>
          </a:prstGeom>
        </p:spPr>
        <p:txBody>
          <a:bodyPr vert="horz" wrap="square" lIns="0" tIns="41619" rIns="0" bIns="0" rtlCol="0">
            <a:spAutoFit/>
          </a:bodyPr>
          <a:lstStyle/>
          <a:p>
            <a:pPr marL="121663" indent="-115260">
              <a:spcBef>
                <a:spcPts val="328"/>
              </a:spcBef>
              <a:buClr>
                <a:srgbClr val="A9A57C"/>
              </a:buClr>
              <a:buChar char="•"/>
              <a:tabLst>
                <a:tab pos="121663" algn="l"/>
              </a:tabLst>
            </a:pPr>
            <a:r>
              <a:rPr lang="en-US" sz="1210" dirty="0">
                <a:solidFill>
                  <a:srgbClr val="2F2B20"/>
                </a:solidFill>
                <a:latin typeface="Arial"/>
                <a:cs typeface="Arial"/>
              </a:rPr>
              <a:t>Docker</a:t>
            </a:r>
          </a:p>
          <a:p>
            <a:pPr marL="578863" lvl="1" indent="-115260">
              <a:spcBef>
                <a:spcPts val="328"/>
              </a:spcBef>
              <a:buClr>
                <a:srgbClr val="A9A57C"/>
              </a:buClr>
              <a:buChar char="•"/>
              <a:tabLst>
                <a:tab pos="121663" algn="l"/>
              </a:tabLst>
            </a:pPr>
            <a:r>
              <a:rPr lang="en-US" sz="800" dirty="0">
                <a:solidFill>
                  <a:srgbClr val="2F2B20"/>
                </a:solidFill>
                <a:latin typeface="Arial"/>
                <a:cs typeface="Arial"/>
              </a:rPr>
              <a:t>Well established – largest user base</a:t>
            </a:r>
          </a:p>
          <a:p>
            <a:pPr marL="578863" lvl="1" indent="-115260">
              <a:spcBef>
                <a:spcPts val="328"/>
              </a:spcBef>
              <a:buClr>
                <a:srgbClr val="A9A57C"/>
              </a:buClr>
              <a:buChar char="•"/>
              <a:tabLst>
                <a:tab pos="121663" algn="l"/>
              </a:tabLst>
            </a:pPr>
            <a:r>
              <a:rPr lang="en-US" sz="800" dirty="0">
                <a:solidFill>
                  <a:srgbClr val="2F2B20"/>
                </a:solidFill>
                <a:latin typeface="Arial"/>
                <a:cs typeface="Arial"/>
              </a:rPr>
              <a:t>Has Docker Hub for container sharing</a:t>
            </a:r>
          </a:p>
          <a:p>
            <a:pPr marL="578863" lvl="1" indent="-115260">
              <a:spcBef>
                <a:spcPts val="328"/>
              </a:spcBef>
              <a:buClr>
                <a:srgbClr val="A9A57C"/>
              </a:buClr>
              <a:buChar char="•"/>
              <a:tabLst>
                <a:tab pos="121663" algn="l"/>
              </a:tabLst>
            </a:pPr>
            <a:r>
              <a:rPr lang="en-US" sz="800" dirty="0">
                <a:solidFill>
                  <a:srgbClr val="2F2B20"/>
                </a:solidFill>
                <a:latin typeface="Arial"/>
                <a:cs typeface="Arial"/>
              </a:rPr>
              <a:t>Problematic with HPC</a:t>
            </a:r>
          </a:p>
          <a:p>
            <a:pPr marL="121663" indent="-115260">
              <a:spcBef>
                <a:spcPts val="328"/>
              </a:spcBef>
              <a:buClr>
                <a:srgbClr val="A9A57C"/>
              </a:buClr>
              <a:buChar char="•"/>
              <a:tabLst>
                <a:tab pos="121663" algn="l"/>
              </a:tabLst>
            </a:pPr>
            <a:r>
              <a:rPr lang="en-US" sz="1210" dirty="0" err="1">
                <a:solidFill>
                  <a:srgbClr val="2F2B20"/>
                </a:solidFill>
                <a:latin typeface="Arial"/>
                <a:cs typeface="Arial"/>
              </a:rPr>
              <a:t>Charliecloud</a:t>
            </a:r>
            <a:r>
              <a:rPr lang="en-US" sz="1210" dirty="0">
                <a:solidFill>
                  <a:srgbClr val="2F2B20"/>
                </a:solidFill>
                <a:latin typeface="Arial"/>
                <a:cs typeface="Arial"/>
              </a:rPr>
              <a:t>; Shifter</a:t>
            </a:r>
          </a:p>
          <a:p>
            <a:pPr marL="578863" lvl="1" indent="-115260">
              <a:spcBef>
                <a:spcPts val="328"/>
              </a:spcBef>
              <a:buClr>
                <a:srgbClr val="A9A57C"/>
              </a:buClr>
              <a:buChar char="•"/>
              <a:tabLst>
                <a:tab pos="121663" algn="l"/>
              </a:tabLst>
            </a:pPr>
            <a:r>
              <a:rPr lang="en-US" sz="800" dirty="0">
                <a:solidFill>
                  <a:srgbClr val="2F2B20"/>
                </a:solidFill>
                <a:latin typeface="Arial"/>
                <a:cs typeface="Arial"/>
              </a:rPr>
              <a:t>Designed for HPC</a:t>
            </a:r>
          </a:p>
          <a:p>
            <a:pPr marL="578863" lvl="1" indent="-115260">
              <a:spcBef>
                <a:spcPts val="328"/>
              </a:spcBef>
              <a:buClr>
                <a:srgbClr val="A9A57C"/>
              </a:buClr>
              <a:buChar char="•"/>
              <a:tabLst>
                <a:tab pos="121663" algn="l"/>
              </a:tabLst>
            </a:pPr>
            <a:r>
              <a:rPr lang="en-US" sz="800" dirty="0">
                <a:solidFill>
                  <a:srgbClr val="2F2B20"/>
                </a:solidFill>
                <a:latin typeface="Arial"/>
                <a:cs typeface="Arial"/>
              </a:rPr>
              <a:t>Based on Docker</a:t>
            </a:r>
          </a:p>
          <a:p>
            <a:pPr marL="578863" lvl="1" indent="-115260">
              <a:spcBef>
                <a:spcPts val="328"/>
              </a:spcBef>
              <a:buClr>
                <a:srgbClr val="A9A57C"/>
              </a:buClr>
              <a:buChar char="•"/>
              <a:tabLst>
                <a:tab pos="121663" algn="l"/>
              </a:tabLst>
            </a:pPr>
            <a:r>
              <a:rPr lang="en-US" sz="800" dirty="0">
                <a:solidFill>
                  <a:srgbClr val="2F2B20"/>
                </a:solidFill>
                <a:latin typeface="Arial"/>
                <a:cs typeface="Arial"/>
              </a:rPr>
              <a:t>Less user-friendly</a:t>
            </a:r>
            <a:endParaRPr lang="en-US" sz="1210" dirty="0">
              <a:solidFill>
                <a:srgbClr val="2F2B20"/>
              </a:solidFill>
              <a:latin typeface="Arial"/>
              <a:cs typeface="Arial"/>
            </a:endParaRPr>
          </a:p>
          <a:p>
            <a:pPr marL="121663" indent="-115260">
              <a:spcBef>
                <a:spcPts val="328"/>
              </a:spcBef>
              <a:buClr>
                <a:srgbClr val="A9A57C"/>
              </a:buClr>
              <a:buFontTx/>
              <a:buChar char="•"/>
              <a:tabLst>
                <a:tab pos="121663" algn="l"/>
              </a:tabLst>
            </a:pPr>
            <a:r>
              <a:rPr lang="en-US" sz="1210" dirty="0">
                <a:solidFill>
                  <a:srgbClr val="2F2B20"/>
                </a:solidFill>
                <a:latin typeface="Arial"/>
                <a:cs typeface="Arial"/>
              </a:rPr>
              <a:t>Singularity</a:t>
            </a:r>
          </a:p>
          <a:p>
            <a:pPr marL="578863" lvl="1" indent="-115260">
              <a:spcBef>
                <a:spcPts val="328"/>
              </a:spcBef>
              <a:buClr>
                <a:srgbClr val="A9A57C"/>
              </a:buClr>
              <a:buChar char="•"/>
              <a:tabLst>
                <a:tab pos="121663" algn="l"/>
              </a:tabLst>
            </a:pPr>
            <a:r>
              <a:rPr lang="en-US" sz="800" dirty="0">
                <a:solidFill>
                  <a:srgbClr val="2F2B20"/>
                </a:solidFill>
                <a:latin typeface="Arial"/>
                <a:cs typeface="Arial"/>
              </a:rPr>
              <a:t>Primary focus of today’s tutorial</a:t>
            </a:r>
          </a:p>
          <a:p>
            <a:pPr marL="578863" lvl="1" indent="-115260">
              <a:spcBef>
                <a:spcPts val="328"/>
              </a:spcBef>
              <a:buClr>
                <a:srgbClr val="A9A57C"/>
              </a:buClr>
              <a:buChar char="•"/>
              <a:tabLst>
                <a:tab pos="121663" algn="l"/>
              </a:tabLst>
            </a:pPr>
            <a:r>
              <a:rPr lang="en-US" sz="800" dirty="0">
                <a:solidFill>
                  <a:srgbClr val="2F2B20"/>
                </a:solidFill>
                <a:latin typeface="Arial"/>
                <a:cs typeface="Arial"/>
              </a:rPr>
              <a:t>More info on next slide…</a:t>
            </a:r>
          </a:p>
          <a:p>
            <a:pPr marL="121663" indent="-115260">
              <a:spcBef>
                <a:spcPts val="328"/>
              </a:spcBef>
              <a:buClr>
                <a:srgbClr val="A9A57C"/>
              </a:buClr>
              <a:buChar char="•"/>
              <a:tabLst>
                <a:tab pos="121663" algn="l"/>
              </a:tabLst>
            </a:pPr>
            <a:endParaRPr lang="en-US" sz="1210" dirty="0">
              <a:solidFill>
                <a:srgbClr val="2F2B20"/>
              </a:solidFill>
              <a:latin typeface="Arial"/>
              <a:cs typeface="Arial"/>
            </a:endParaRPr>
          </a:p>
        </p:txBody>
      </p:sp>
      <p:sp>
        <p:nvSpPr>
          <p:cNvPr id="6" name="Date Placeholder 5">
            <a:extLst>
              <a:ext uri="{FF2B5EF4-FFF2-40B4-BE49-F238E27FC236}">
                <a16:creationId xmlns:a16="http://schemas.microsoft.com/office/drawing/2014/main" id="{8D512974-D212-5B4D-9A8E-F75B5C3A6C8F}"/>
              </a:ext>
            </a:extLst>
          </p:cNvPr>
          <p:cNvSpPr>
            <a:spLocks noGrp="1"/>
          </p:cNvSpPr>
          <p:nvPr>
            <p:ph type="dt" sz="half" idx="6"/>
          </p:nvPr>
        </p:nvSpPr>
        <p:spPr>
          <a:xfrm>
            <a:off x="1681103" y="3235827"/>
            <a:ext cx="1204595" cy="153888"/>
          </a:xfrm>
        </p:spPr>
        <p:txBody>
          <a:bodyPr/>
          <a:lstStyle/>
          <a:p>
            <a:pPr marL="12700">
              <a:lnSpc>
                <a:spcPct val="100000"/>
              </a:lnSpc>
              <a:spcBef>
                <a:spcPts val="190"/>
              </a:spcBef>
            </a:pPr>
            <a:r>
              <a:rPr lang="en-US" sz="1000" spc="0" dirty="0"/>
              <a:t>6/9/19  Containers</a:t>
            </a:r>
            <a:endParaRPr lang="en-US" sz="1000" spc="-5" dirty="0"/>
          </a:p>
        </p:txBody>
      </p:sp>
      <p:pic>
        <p:nvPicPr>
          <p:cNvPr id="8" name="Picture 7">
            <a:extLst>
              <a:ext uri="{FF2B5EF4-FFF2-40B4-BE49-F238E27FC236}">
                <a16:creationId xmlns:a16="http://schemas.microsoft.com/office/drawing/2014/main" id="{317E1825-5699-FA47-8A53-04169860B7C0}"/>
              </a:ext>
            </a:extLst>
          </p:cNvPr>
          <p:cNvPicPr>
            <a:picLocks noChangeAspect="1"/>
          </p:cNvPicPr>
          <p:nvPr/>
        </p:nvPicPr>
        <p:blipFill rotWithShape="1">
          <a:blip r:embed="rId2"/>
          <a:srcRect b="16901"/>
          <a:stretch/>
        </p:blipFill>
        <p:spPr>
          <a:xfrm>
            <a:off x="3793539" y="3200081"/>
            <a:ext cx="762000" cy="225380"/>
          </a:xfrm>
          <a:prstGeom prst="rect">
            <a:avLst/>
          </a:prstGeom>
        </p:spPr>
      </p:pic>
      <p:pic>
        <p:nvPicPr>
          <p:cNvPr id="10" name="Picture 8" descr="Docker (container engine) logo.svg">
            <a:extLst>
              <a:ext uri="{FF2B5EF4-FFF2-40B4-BE49-F238E27FC236}">
                <a16:creationId xmlns:a16="http://schemas.microsoft.com/office/drawing/2014/main" id="{D99E33AA-1271-E948-92B2-015259E8F26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 r="57412" b="-11014"/>
          <a:stretch/>
        </p:blipFill>
        <p:spPr bwMode="auto">
          <a:xfrm>
            <a:off x="933450" y="739775"/>
            <a:ext cx="327879" cy="20275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pic>
        <p:nvPicPr>
          <p:cNvPr id="11" name="Picture 3">
            <a:extLst>
              <a:ext uri="{FF2B5EF4-FFF2-40B4-BE49-F238E27FC236}">
                <a16:creationId xmlns:a16="http://schemas.microsoft.com/office/drawing/2014/main" id="{064287A5-E9E5-BF4D-83BB-4603392CDEA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049948" y="2146544"/>
            <a:ext cx="200025"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12087724"/>
      </p:ext>
    </p:extLst>
  </p:cSld>
  <p:clrMapOvr>
    <a:masterClrMapping/>
  </p:clrMapOvr>
  <p:transition>
    <p:cut/>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27C5EF52-FF0F-2B47-87C2-4D0E2D727DCC}"/>
              </a:ext>
            </a:extLst>
          </p:cNvPr>
          <p:cNvSpPr>
            <a:spLocks noGrp="1"/>
          </p:cNvSpPr>
          <p:nvPr>
            <p:ph type="sldNum" sz="quarter" idx="7"/>
          </p:nvPr>
        </p:nvSpPr>
        <p:spPr/>
        <p:txBody>
          <a:bodyPr/>
          <a:lstStyle/>
          <a:p>
            <a:pPr marL="25400">
              <a:lnSpc>
                <a:spcPct val="100000"/>
              </a:lnSpc>
              <a:spcBef>
                <a:spcPts val="190"/>
              </a:spcBef>
            </a:pPr>
            <a:fld id="{81D60167-4931-47E6-BA6A-407CBD079E47}" type="slidenum">
              <a:rPr lang="en-US" spc="-20" smtClean="0"/>
              <a:t>8</a:t>
            </a:fld>
            <a:endParaRPr lang="en-US" spc="-20" dirty="0"/>
          </a:p>
        </p:txBody>
      </p:sp>
      <p:cxnSp>
        <p:nvCxnSpPr>
          <p:cNvPr id="16" name="Straight Connector 15">
            <a:extLst>
              <a:ext uri="{FF2B5EF4-FFF2-40B4-BE49-F238E27FC236}">
                <a16:creationId xmlns:a16="http://schemas.microsoft.com/office/drawing/2014/main" id="{60EE5CD0-077A-EA4D-B825-AF6FFA73CFEC}"/>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sp>
        <p:nvSpPr>
          <p:cNvPr id="7" name="Title 1">
            <a:extLst>
              <a:ext uri="{FF2B5EF4-FFF2-40B4-BE49-F238E27FC236}">
                <a16:creationId xmlns:a16="http://schemas.microsoft.com/office/drawing/2014/main" id="{B0963D87-D68F-C04E-AA94-0AEF956B95A4}"/>
              </a:ext>
            </a:extLst>
          </p:cNvPr>
          <p:cNvSpPr>
            <a:spLocks noGrp="1"/>
          </p:cNvSpPr>
          <p:nvPr>
            <p:ph type="title"/>
          </p:nvPr>
        </p:nvSpPr>
        <p:spPr>
          <a:xfrm>
            <a:off x="247650" y="171288"/>
            <a:ext cx="3733800" cy="377026"/>
          </a:xfrm>
        </p:spPr>
        <p:txBody>
          <a:bodyPr/>
          <a:lstStyle/>
          <a:p>
            <a:r>
              <a:rPr lang="en-US" dirty="0"/>
              <a:t>Why Singularity?</a:t>
            </a:r>
          </a:p>
        </p:txBody>
      </p:sp>
      <p:sp>
        <p:nvSpPr>
          <p:cNvPr id="9" name="object 3">
            <a:extLst>
              <a:ext uri="{FF2B5EF4-FFF2-40B4-BE49-F238E27FC236}">
                <a16:creationId xmlns:a16="http://schemas.microsoft.com/office/drawing/2014/main" id="{105E155B-9C4C-6547-8081-B24F1B2F89E4}"/>
              </a:ext>
            </a:extLst>
          </p:cNvPr>
          <p:cNvSpPr txBox="1"/>
          <p:nvPr/>
        </p:nvSpPr>
        <p:spPr>
          <a:xfrm>
            <a:off x="171450" y="706925"/>
            <a:ext cx="4191000" cy="2408827"/>
          </a:xfrm>
          <a:prstGeom prst="rect">
            <a:avLst/>
          </a:prstGeom>
        </p:spPr>
        <p:txBody>
          <a:bodyPr vert="horz" wrap="square" lIns="0" tIns="41619" rIns="0" bIns="0" rtlCol="0">
            <a:spAutoFit/>
          </a:bodyPr>
          <a:lstStyle/>
          <a:p>
            <a:pPr marL="121663" indent="-115260">
              <a:spcBef>
                <a:spcPts val="328"/>
              </a:spcBef>
              <a:buClr>
                <a:srgbClr val="A9A57C"/>
              </a:buClr>
              <a:buChar char="•"/>
              <a:tabLst>
                <a:tab pos="121663" algn="l"/>
              </a:tabLst>
            </a:pPr>
            <a:r>
              <a:rPr lang="en-US" sz="1210" dirty="0">
                <a:solidFill>
                  <a:srgbClr val="2F2B20"/>
                </a:solidFill>
                <a:latin typeface="Arial"/>
                <a:cs typeface="Arial"/>
              </a:rPr>
              <a:t>Singularity is a comparably safe container solution for HPC</a:t>
            </a:r>
          </a:p>
          <a:p>
            <a:pPr marL="578863" lvl="1" indent="-115260">
              <a:spcBef>
                <a:spcPts val="328"/>
              </a:spcBef>
              <a:buClr>
                <a:srgbClr val="A9A57C"/>
              </a:buClr>
              <a:buChar char="•"/>
              <a:tabLst>
                <a:tab pos="121663" algn="l"/>
              </a:tabLst>
            </a:pPr>
            <a:r>
              <a:rPr lang="en-US" sz="1210" dirty="0">
                <a:solidFill>
                  <a:srgbClr val="2F2B20"/>
                </a:solidFill>
                <a:latin typeface="Arial"/>
                <a:cs typeface="Arial"/>
              </a:rPr>
              <a:t>User is same inside/outside container</a:t>
            </a:r>
          </a:p>
          <a:p>
            <a:pPr marL="578863" lvl="1" indent="-115260">
              <a:spcBef>
                <a:spcPts val="328"/>
              </a:spcBef>
              <a:buClr>
                <a:srgbClr val="A9A57C"/>
              </a:buClr>
              <a:buChar char="•"/>
              <a:tabLst>
                <a:tab pos="121663" algn="l"/>
              </a:tabLst>
            </a:pPr>
            <a:r>
              <a:rPr lang="en-US" sz="1210" dirty="0">
                <a:solidFill>
                  <a:srgbClr val="2F2B20"/>
                </a:solidFill>
                <a:latin typeface="Arial"/>
                <a:cs typeface="Arial"/>
              </a:rPr>
              <a:t>User cannot escalate permissions without administrative privilege</a:t>
            </a:r>
          </a:p>
          <a:p>
            <a:pPr marL="578863" lvl="1" indent="-115260">
              <a:spcBef>
                <a:spcPts val="328"/>
              </a:spcBef>
              <a:buClr>
                <a:srgbClr val="A9A57C"/>
              </a:buClr>
              <a:buChar char="•"/>
              <a:tabLst>
                <a:tab pos="121663" algn="l"/>
              </a:tabLst>
            </a:pPr>
            <a:endParaRPr lang="en-US" sz="800" dirty="0">
              <a:solidFill>
                <a:srgbClr val="2F2B20"/>
              </a:solidFill>
              <a:latin typeface="Arial"/>
              <a:cs typeface="Arial"/>
            </a:endParaRPr>
          </a:p>
          <a:p>
            <a:pPr marL="121663" indent="-115260">
              <a:spcBef>
                <a:spcPts val="328"/>
              </a:spcBef>
              <a:buClr>
                <a:srgbClr val="A9A57C"/>
              </a:buClr>
              <a:buChar char="•"/>
              <a:tabLst>
                <a:tab pos="121663" algn="l"/>
              </a:tabLst>
            </a:pPr>
            <a:r>
              <a:rPr lang="en-US" sz="1210" dirty="0">
                <a:solidFill>
                  <a:srgbClr val="2F2B20"/>
                </a:solidFill>
                <a:latin typeface="Arial"/>
                <a:cs typeface="Arial"/>
              </a:rPr>
              <a:t>Can support MPI and GPU resources on HPC (scaling)</a:t>
            </a:r>
          </a:p>
          <a:p>
            <a:pPr marL="121663" indent="-115260">
              <a:spcBef>
                <a:spcPts val="328"/>
              </a:spcBef>
              <a:buClr>
                <a:srgbClr val="A9A57C"/>
              </a:buClr>
              <a:buChar char="•"/>
              <a:tabLst>
                <a:tab pos="121663" algn="l"/>
              </a:tabLst>
            </a:pPr>
            <a:endParaRPr lang="en-US" sz="800" dirty="0">
              <a:solidFill>
                <a:srgbClr val="2F2B20"/>
              </a:solidFill>
              <a:latin typeface="Arial"/>
              <a:cs typeface="Arial"/>
            </a:endParaRPr>
          </a:p>
          <a:p>
            <a:pPr marL="121663" indent="-115260">
              <a:spcBef>
                <a:spcPts val="328"/>
              </a:spcBef>
              <a:buClr>
                <a:srgbClr val="A9A57C"/>
              </a:buClr>
              <a:buChar char="•"/>
              <a:tabLst>
                <a:tab pos="121663" algn="l"/>
              </a:tabLst>
            </a:pPr>
            <a:r>
              <a:rPr lang="en-US" sz="1210" dirty="0">
                <a:solidFill>
                  <a:srgbClr val="2F2B20"/>
                </a:solidFill>
                <a:latin typeface="Arial"/>
                <a:cs typeface="Arial"/>
              </a:rPr>
              <a:t>Can use HPC filesystems</a:t>
            </a:r>
          </a:p>
          <a:p>
            <a:pPr marL="121663" indent="-115260">
              <a:spcBef>
                <a:spcPts val="328"/>
              </a:spcBef>
              <a:buClr>
                <a:srgbClr val="A9A57C"/>
              </a:buClr>
              <a:buChar char="•"/>
              <a:tabLst>
                <a:tab pos="121663" algn="l"/>
              </a:tabLst>
            </a:pPr>
            <a:endParaRPr lang="en-US" sz="800" dirty="0">
              <a:solidFill>
                <a:srgbClr val="2F2B20"/>
              </a:solidFill>
              <a:latin typeface="Arial"/>
              <a:cs typeface="Arial"/>
            </a:endParaRPr>
          </a:p>
          <a:p>
            <a:pPr marL="121663" indent="-115260">
              <a:spcBef>
                <a:spcPts val="328"/>
              </a:spcBef>
              <a:buClr>
                <a:srgbClr val="A9A57C"/>
              </a:buClr>
              <a:buChar char="•"/>
              <a:tabLst>
                <a:tab pos="121663" algn="l"/>
              </a:tabLst>
            </a:pPr>
            <a:r>
              <a:rPr lang="en-US" sz="1210" dirty="0">
                <a:solidFill>
                  <a:srgbClr val="2F2B20"/>
                </a:solidFill>
                <a:latin typeface="Arial"/>
                <a:cs typeface="Arial"/>
              </a:rPr>
              <a:t>Supports the use of Docker containers</a:t>
            </a:r>
          </a:p>
          <a:p>
            <a:pPr marL="121663" indent="-115260">
              <a:spcBef>
                <a:spcPts val="328"/>
              </a:spcBef>
              <a:buClr>
                <a:srgbClr val="A9A57C"/>
              </a:buClr>
              <a:buChar char="•"/>
              <a:tabLst>
                <a:tab pos="121663" algn="l"/>
              </a:tabLst>
            </a:pPr>
            <a:endParaRPr lang="en-US" sz="800" dirty="0">
              <a:solidFill>
                <a:srgbClr val="2F2B20"/>
              </a:solidFill>
              <a:latin typeface="Arial"/>
              <a:cs typeface="Arial"/>
            </a:endParaRPr>
          </a:p>
          <a:p>
            <a:pPr marL="121663" indent="-115260">
              <a:spcBef>
                <a:spcPts val="328"/>
              </a:spcBef>
              <a:buClr>
                <a:srgbClr val="A9A57C"/>
              </a:buClr>
              <a:buChar char="•"/>
              <a:tabLst>
                <a:tab pos="121663" algn="l"/>
              </a:tabLst>
            </a:pPr>
            <a:r>
              <a:rPr lang="en-US" sz="1210" dirty="0">
                <a:solidFill>
                  <a:srgbClr val="2F2B20"/>
                </a:solidFill>
                <a:latin typeface="Arial"/>
                <a:cs typeface="Arial"/>
              </a:rPr>
              <a:t>Container is seen as a file, and can be operated on as a file</a:t>
            </a:r>
          </a:p>
        </p:txBody>
      </p:sp>
      <p:sp>
        <p:nvSpPr>
          <p:cNvPr id="6" name="Date Placeholder 5">
            <a:extLst>
              <a:ext uri="{FF2B5EF4-FFF2-40B4-BE49-F238E27FC236}">
                <a16:creationId xmlns:a16="http://schemas.microsoft.com/office/drawing/2014/main" id="{8D512974-D212-5B4D-9A8E-F75B5C3A6C8F}"/>
              </a:ext>
            </a:extLst>
          </p:cNvPr>
          <p:cNvSpPr>
            <a:spLocks noGrp="1"/>
          </p:cNvSpPr>
          <p:nvPr>
            <p:ph type="dt" sz="half" idx="6"/>
          </p:nvPr>
        </p:nvSpPr>
        <p:spPr>
          <a:xfrm>
            <a:off x="1681103" y="3235827"/>
            <a:ext cx="1204595" cy="153888"/>
          </a:xfrm>
        </p:spPr>
        <p:txBody>
          <a:bodyPr/>
          <a:lstStyle/>
          <a:p>
            <a:pPr marL="12700">
              <a:lnSpc>
                <a:spcPct val="100000"/>
              </a:lnSpc>
              <a:spcBef>
                <a:spcPts val="190"/>
              </a:spcBef>
            </a:pPr>
            <a:r>
              <a:rPr lang="en-US" sz="1000" spc="0" dirty="0"/>
              <a:t>6/9/19  Containers</a:t>
            </a:r>
            <a:endParaRPr lang="en-US" sz="1000" spc="-5" dirty="0"/>
          </a:p>
        </p:txBody>
      </p:sp>
      <p:pic>
        <p:nvPicPr>
          <p:cNvPr id="8" name="Picture 7">
            <a:extLst>
              <a:ext uri="{FF2B5EF4-FFF2-40B4-BE49-F238E27FC236}">
                <a16:creationId xmlns:a16="http://schemas.microsoft.com/office/drawing/2014/main" id="{317E1825-5699-FA47-8A53-04169860B7C0}"/>
              </a:ext>
            </a:extLst>
          </p:cNvPr>
          <p:cNvPicPr>
            <a:picLocks noChangeAspect="1"/>
          </p:cNvPicPr>
          <p:nvPr/>
        </p:nvPicPr>
        <p:blipFill rotWithShape="1">
          <a:blip r:embed="rId2"/>
          <a:srcRect b="16901"/>
          <a:stretch/>
        </p:blipFill>
        <p:spPr>
          <a:xfrm>
            <a:off x="3793539" y="3200081"/>
            <a:ext cx="762000" cy="225380"/>
          </a:xfrm>
          <a:prstGeom prst="rect">
            <a:avLst/>
          </a:prstGeom>
        </p:spPr>
      </p:pic>
    </p:spTree>
    <p:extLst>
      <p:ext uri="{BB962C8B-B14F-4D97-AF65-F5344CB8AC3E}">
        <p14:creationId xmlns:p14="http://schemas.microsoft.com/office/powerpoint/2010/main" val="1250739604"/>
      </p:ext>
    </p:extLst>
  </p:cSld>
  <p:clrMapOvr>
    <a:masterClrMapping/>
  </p:clrMapOvr>
  <p:transition>
    <p:cut/>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27C5EF52-FF0F-2B47-87C2-4D0E2D727DCC}"/>
              </a:ext>
            </a:extLst>
          </p:cNvPr>
          <p:cNvSpPr>
            <a:spLocks noGrp="1"/>
          </p:cNvSpPr>
          <p:nvPr>
            <p:ph type="sldNum" sz="quarter" idx="7"/>
          </p:nvPr>
        </p:nvSpPr>
        <p:spPr/>
        <p:txBody>
          <a:bodyPr/>
          <a:lstStyle/>
          <a:p>
            <a:pPr marL="25400">
              <a:lnSpc>
                <a:spcPct val="100000"/>
              </a:lnSpc>
              <a:spcBef>
                <a:spcPts val="190"/>
              </a:spcBef>
            </a:pPr>
            <a:fld id="{81D60167-4931-47E6-BA6A-407CBD079E47}" type="slidenum">
              <a:rPr lang="en-US" spc="-20" smtClean="0"/>
              <a:t>9</a:t>
            </a:fld>
            <a:endParaRPr lang="en-US" spc="-20" dirty="0"/>
          </a:p>
        </p:txBody>
      </p:sp>
      <p:cxnSp>
        <p:nvCxnSpPr>
          <p:cNvPr id="16" name="Straight Connector 15">
            <a:extLst>
              <a:ext uri="{FF2B5EF4-FFF2-40B4-BE49-F238E27FC236}">
                <a16:creationId xmlns:a16="http://schemas.microsoft.com/office/drawing/2014/main" id="{60EE5CD0-077A-EA4D-B825-AF6FFA73CFEC}"/>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sp>
        <p:nvSpPr>
          <p:cNvPr id="7" name="Title 2">
            <a:extLst>
              <a:ext uri="{FF2B5EF4-FFF2-40B4-BE49-F238E27FC236}">
                <a16:creationId xmlns:a16="http://schemas.microsoft.com/office/drawing/2014/main" id="{4A3A8F42-2635-8F48-A1CE-1F61FA25045D}"/>
              </a:ext>
            </a:extLst>
          </p:cNvPr>
          <p:cNvSpPr>
            <a:spLocks noGrp="1"/>
          </p:cNvSpPr>
          <p:nvPr>
            <p:ph type="title"/>
          </p:nvPr>
        </p:nvSpPr>
        <p:spPr>
          <a:xfrm>
            <a:off x="116212" y="523292"/>
            <a:ext cx="4419600" cy="403225"/>
          </a:xfrm>
        </p:spPr>
        <p:txBody>
          <a:bodyPr>
            <a:normAutofit/>
          </a:bodyPr>
          <a:lstStyle/>
          <a:p>
            <a:r>
              <a:rPr lang="en-US" dirty="0">
                <a:latin typeface="Tahoma" charset="0"/>
                <a:ea typeface="ＭＳ Ｐゴシック" charset="0"/>
                <a:cs typeface="ＭＳ Ｐゴシック" charset="0"/>
              </a:rPr>
              <a:t>Singularity Overview</a:t>
            </a:r>
          </a:p>
        </p:txBody>
      </p:sp>
      <p:pic>
        <p:nvPicPr>
          <p:cNvPr id="2" name="Picture 1">
            <a:extLst>
              <a:ext uri="{FF2B5EF4-FFF2-40B4-BE49-F238E27FC236}">
                <a16:creationId xmlns:a16="http://schemas.microsoft.com/office/drawing/2014/main" id="{6CF5AE15-EF41-E64B-B82C-10ED52837FEC}"/>
              </a:ext>
            </a:extLst>
          </p:cNvPr>
          <p:cNvPicPr>
            <a:picLocks noChangeAspect="1"/>
          </p:cNvPicPr>
          <p:nvPr/>
        </p:nvPicPr>
        <p:blipFill>
          <a:blip r:embed="rId2"/>
          <a:stretch>
            <a:fillRect/>
          </a:stretch>
        </p:blipFill>
        <p:spPr>
          <a:xfrm>
            <a:off x="2131059" y="1425575"/>
            <a:ext cx="1695449" cy="1271587"/>
          </a:xfrm>
          <a:prstGeom prst="rect">
            <a:avLst/>
          </a:prstGeom>
        </p:spPr>
      </p:pic>
      <p:sp>
        <p:nvSpPr>
          <p:cNvPr id="3" name="TextBox 2">
            <a:extLst>
              <a:ext uri="{FF2B5EF4-FFF2-40B4-BE49-F238E27FC236}">
                <a16:creationId xmlns:a16="http://schemas.microsoft.com/office/drawing/2014/main" id="{F55D215C-74F0-AD43-88B9-7363B8C9DB97}"/>
              </a:ext>
            </a:extLst>
          </p:cNvPr>
          <p:cNvSpPr txBox="1"/>
          <p:nvPr/>
        </p:nvSpPr>
        <p:spPr>
          <a:xfrm>
            <a:off x="2076450" y="2539234"/>
            <a:ext cx="902811" cy="184666"/>
          </a:xfrm>
          <a:prstGeom prst="rect">
            <a:avLst/>
          </a:prstGeom>
          <a:noFill/>
        </p:spPr>
        <p:txBody>
          <a:bodyPr wrap="none" rtlCol="0">
            <a:spAutoFit/>
          </a:bodyPr>
          <a:lstStyle/>
          <a:p>
            <a:r>
              <a:rPr lang="en-US" sz="600" i="1" dirty="0" err="1">
                <a:solidFill>
                  <a:schemeClr val="bg1">
                    <a:lumMod val="50000"/>
                  </a:schemeClr>
                </a:solidFill>
              </a:rPr>
              <a:t>Seacontainersales.com</a:t>
            </a:r>
            <a:endParaRPr lang="en-US" sz="600" i="1" dirty="0">
              <a:solidFill>
                <a:schemeClr val="bg1">
                  <a:lumMod val="50000"/>
                </a:schemeClr>
              </a:solidFill>
            </a:endParaRPr>
          </a:p>
        </p:txBody>
      </p:sp>
      <p:sp>
        <p:nvSpPr>
          <p:cNvPr id="10" name="Rectangle 9">
            <a:extLst>
              <a:ext uri="{FF2B5EF4-FFF2-40B4-BE49-F238E27FC236}">
                <a16:creationId xmlns:a16="http://schemas.microsoft.com/office/drawing/2014/main" id="{1F667FF5-850A-4E48-9D5B-E2D4D41AA4DE}"/>
              </a:ext>
            </a:extLst>
          </p:cNvPr>
          <p:cNvSpPr/>
          <p:nvPr/>
        </p:nvSpPr>
        <p:spPr>
          <a:xfrm>
            <a:off x="131798" y="1310543"/>
            <a:ext cx="1999261" cy="1208023"/>
          </a:xfrm>
          <a:prstGeom prst="rect">
            <a:avLst/>
          </a:prstGeom>
        </p:spPr>
        <p:txBody>
          <a:bodyPr wrap="square">
            <a:spAutoFit/>
          </a:bodyPr>
          <a:lstStyle/>
          <a:p>
            <a:pPr marL="6403">
              <a:spcBef>
                <a:spcPts val="335"/>
              </a:spcBef>
              <a:buClr>
                <a:srgbClr val="A9A57C"/>
              </a:buClr>
              <a:tabLst>
                <a:tab pos="121663" algn="l"/>
              </a:tabLst>
            </a:pPr>
            <a:r>
              <a:rPr lang="en-US" sz="1000" spc="13" dirty="0">
                <a:solidFill>
                  <a:srgbClr val="2F2B20"/>
                </a:solidFill>
                <a:latin typeface="Arial"/>
                <a:cs typeface="Arial"/>
              </a:rPr>
              <a:t>Singularity Workflow</a:t>
            </a:r>
          </a:p>
          <a:p>
            <a:pPr marL="6403">
              <a:spcBef>
                <a:spcPts val="335"/>
              </a:spcBef>
              <a:buClr>
                <a:srgbClr val="A9A57C"/>
              </a:buClr>
              <a:tabLst>
                <a:tab pos="121663" algn="l"/>
              </a:tabLst>
            </a:pPr>
            <a:endParaRPr lang="en-US" sz="1000" spc="13" dirty="0">
              <a:solidFill>
                <a:srgbClr val="2F2B20"/>
              </a:solidFill>
              <a:latin typeface="Arial"/>
              <a:cs typeface="Arial"/>
            </a:endParaRPr>
          </a:p>
          <a:p>
            <a:pPr marL="6403">
              <a:spcBef>
                <a:spcPts val="335"/>
              </a:spcBef>
              <a:buClr>
                <a:srgbClr val="A9A57C"/>
              </a:buClr>
              <a:tabLst>
                <a:tab pos="121663" algn="l"/>
              </a:tabLst>
            </a:pPr>
            <a:r>
              <a:rPr lang="en-US" sz="1000" spc="13" dirty="0">
                <a:solidFill>
                  <a:srgbClr val="2F2B20"/>
                </a:solidFill>
                <a:latin typeface="Arial"/>
                <a:cs typeface="Arial"/>
              </a:rPr>
              <a:t>Key Commands</a:t>
            </a:r>
          </a:p>
          <a:p>
            <a:pPr marL="6403">
              <a:spcBef>
                <a:spcPts val="335"/>
              </a:spcBef>
              <a:buClr>
                <a:srgbClr val="A9A57C"/>
              </a:buClr>
              <a:tabLst>
                <a:tab pos="121663" algn="l"/>
              </a:tabLst>
            </a:pPr>
            <a:endParaRPr lang="en-US" sz="1000" dirty="0">
              <a:latin typeface="Arial"/>
              <a:cs typeface="Arial"/>
            </a:endParaRPr>
          </a:p>
          <a:p>
            <a:pPr marL="6403">
              <a:spcBef>
                <a:spcPts val="335"/>
              </a:spcBef>
              <a:buClr>
                <a:srgbClr val="A9A57C"/>
              </a:buClr>
              <a:tabLst>
                <a:tab pos="121663" algn="l"/>
              </a:tabLst>
            </a:pPr>
            <a:r>
              <a:rPr lang="en-US" sz="1000" spc="-5" dirty="0">
                <a:solidFill>
                  <a:srgbClr val="2F2B20"/>
                </a:solidFill>
                <a:latin typeface="Arial"/>
                <a:cs typeface="Arial"/>
              </a:rPr>
              <a:t>Running Containers</a:t>
            </a:r>
          </a:p>
          <a:p>
            <a:pPr marL="6403">
              <a:spcBef>
                <a:spcPts val="335"/>
              </a:spcBef>
              <a:buClr>
                <a:srgbClr val="A9A57C"/>
              </a:buClr>
              <a:tabLst>
                <a:tab pos="121663" algn="l"/>
              </a:tabLst>
            </a:pPr>
            <a:endParaRPr lang="en-US" sz="1000" spc="-5" dirty="0">
              <a:latin typeface="Arial"/>
              <a:cs typeface="Arial"/>
            </a:endParaRPr>
          </a:p>
        </p:txBody>
      </p:sp>
      <p:sp>
        <p:nvSpPr>
          <p:cNvPr id="8" name="Date Placeholder 5">
            <a:extLst>
              <a:ext uri="{FF2B5EF4-FFF2-40B4-BE49-F238E27FC236}">
                <a16:creationId xmlns:a16="http://schemas.microsoft.com/office/drawing/2014/main" id="{A2DA2A00-2B87-4C4D-A9CA-DBEB4498B472}"/>
              </a:ext>
            </a:extLst>
          </p:cNvPr>
          <p:cNvSpPr>
            <a:spLocks noGrp="1"/>
          </p:cNvSpPr>
          <p:nvPr>
            <p:ph type="dt" sz="half" idx="6"/>
          </p:nvPr>
        </p:nvSpPr>
        <p:spPr>
          <a:xfrm>
            <a:off x="1681103" y="3235827"/>
            <a:ext cx="1204595" cy="153888"/>
          </a:xfrm>
        </p:spPr>
        <p:txBody>
          <a:bodyPr/>
          <a:lstStyle/>
          <a:p>
            <a:pPr marL="12700">
              <a:lnSpc>
                <a:spcPct val="100000"/>
              </a:lnSpc>
              <a:spcBef>
                <a:spcPts val="190"/>
              </a:spcBef>
            </a:pPr>
            <a:r>
              <a:rPr lang="en-US" sz="1000" spc="0" dirty="0"/>
              <a:t>6/9/19  Containers</a:t>
            </a:r>
            <a:endParaRPr lang="en-US" sz="1000" spc="-5" dirty="0"/>
          </a:p>
        </p:txBody>
      </p:sp>
      <p:pic>
        <p:nvPicPr>
          <p:cNvPr id="9" name="Picture 8">
            <a:extLst>
              <a:ext uri="{FF2B5EF4-FFF2-40B4-BE49-F238E27FC236}">
                <a16:creationId xmlns:a16="http://schemas.microsoft.com/office/drawing/2014/main" id="{47B1D2D2-463B-5744-8A3D-D854EDF41E6E}"/>
              </a:ext>
            </a:extLst>
          </p:cNvPr>
          <p:cNvPicPr>
            <a:picLocks noChangeAspect="1"/>
          </p:cNvPicPr>
          <p:nvPr/>
        </p:nvPicPr>
        <p:blipFill rotWithShape="1">
          <a:blip r:embed="rId3"/>
          <a:srcRect b="16901"/>
          <a:stretch/>
        </p:blipFill>
        <p:spPr>
          <a:xfrm>
            <a:off x="3793539" y="3200081"/>
            <a:ext cx="762000" cy="225380"/>
          </a:xfrm>
          <a:prstGeom prst="rect">
            <a:avLst/>
          </a:prstGeom>
        </p:spPr>
      </p:pic>
    </p:spTree>
    <p:extLst>
      <p:ext uri="{BB962C8B-B14F-4D97-AF65-F5344CB8AC3E}">
        <p14:creationId xmlns:p14="http://schemas.microsoft.com/office/powerpoint/2010/main" val="2580753750"/>
      </p:ext>
    </p:extLst>
  </p:cSld>
  <p:clrMapOvr>
    <a:masterClrMapping/>
  </p:clrMapOvr>
  <p:transition>
    <p:cut/>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00"/>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15433</TotalTime>
  <Words>3720</Words>
  <Application>Microsoft Macintosh PowerPoint</Application>
  <PresentationFormat>Custom</PresentationFormat>
  <Paragraphs>592</Paragraphs>
  <Slides>48</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48</vt:i4>
      </vt:variant>
    </vt:vector>
  </HeadingPairs>
  <TitlesOfParts>
    <vt:vector size="56" baseType="lpstr">
      <vt:lpstr>Arial</vt:lpstr>
      <vt:lpstr>Calibri</vt:lpstr>
      <vt:lpstr>Courier</vt:lpstr>
      <vt:lpstr>Courier New</vt:lpstr>
      <vt:lpstr>Helvetica Neue</vt:lpstr>
      <vt:lpstr>Tahoma</vt:lpstr>
      <vt:lpstr>Times New Roman</vt:lpstr>
      <vt:lpstr>Office Theme</vt:lpstr>
      <vt:lpstr>PowerPoint Presentation</vt:lpstr>
      <vt:lpstr>Outline</vt:lpstr>
      <vt:lpstr>Introduction to Containers</vt:lpstr>
      <vt:lpstr>What is a container?</vt:lpstr>
      <vt:lpstr>Virtualization (1)</vt:lpstr>
      <vt:lpstr>Virtualization (2)</vt:lpstr>
      <vt:lpstr>Containerization software</vt:lpstr>
      <vt:lpstr>Why Singularity?</vt:lpstr>
      <vt:lpstr>Singularity Overview</vt:lpstr>
      <vt:lpstr>The Singularity Workflow</vt:lpstr>
      <vt:lpstr>Where do I find existing containers?</vt:lpstr>
      <vt:lpstr>Key Singularity Commands</vt:lpstr>
      <vt:lpstr>Running containers</vt:lpstr>
      <vt:lpstr>Hands-on Examples</vt:lpstr>
      <vt:lpstr>Logging in</vt:lpstr>
      <vt:lpstr>Getting on a compute node</vt:lpstr>
      <vt:lpstr>Navigating</vt:lpstr>
      <vt:lpstr>Go to the example directory</vt:lpstr>
      <vt:lpstr>Running a container from Singularity Hub</vt:lpstr>
      <vt:lpstr>Running a container from Docker Hub</vt:lpstr>
      <vt:lpstr>Running a container from Docker Hub (2)</vt:lpstr>
      <vt:lpstr>Running an MPI container</vt:lpstr>
      <vt:lpstr>Binding directories</vt:lpstr>
      <vt:lpstr>Notes: MPI and GPUs</vt:lpstr>
      <vt:lpstr>Notes: MPI-enabled containers</vt:lpstr>
      <vt:lpstr>Running containers on GPUs</vt:lpstr>
      <vt:lpstr>/\/\/  BREAK  /\/\/</vt:lpstr>
      <vt:lpstr>Review</vt:lpstr>
      <vt:lpstr>Building containers</vt:lpstr>
      <vt:lpstr>There are 3 ways to build a Singularity container</vt:lpstr>
      <vt:lpstr>What is a recipe?</vt:lpstr>
      <vt:lpstr>Container Formats</vt:lpstr>
      <vt:lpstr>1. Building a container interactively</vt:lpstr>
      <vt:lpstr>2. Building a container on Singularity Hub (basic steps)</vt:lpstr>
      <vt:lpstr>Hands-on Example</vt:lpstr>
      <vt:lpstr>Logging in</vt:lpstr>
      <vt:lpstr>Getting on a compute node</vt:lpstr>
      <vt:lpstr>Go to the example directory </vt:lpstr>
      <vt:lpstr>Prepare and upload your recipe</vt:lpstr>
      <vt:lpstr>Build your container on ‘shub’</vt:lpstr>
      <vt:lpstr>Now pull your container from ‘shub’ and run it! </vt:lpstr>
      <vt:lpstr>3. Building a container with Sylabs Remote Builder (demo)</vt:lpstr>
      <vt:lpstr>Troubleshooting &amp; Caveats</vt:lpstr>
      <vt:lpstr>Troubleshooting (1)</vt:lpstr>
      <vt:lpstr>Troubleshooting (2)</vt:lpstr>
      <vt:lpstr>Caveats (1)</vt:lpstr>
      <vt:lpstr>Caveats (2): Moving containers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Shell Programming - Specifically bash</dc:title>
  <dc:creator>Timothy Brown</dc:creator>
  <cp:lastModifiedBy>Andrew Monaghan</cp:lastModifiedBy>
  <cp:revision>203</cp:revision>
  <cp:lastPrinted>2018-03-07T22:12:57Z</cp:lastPrinted>
  <dcterms:created xsi:type="dcterms:W3CDTF">2018-02-28T04:20:27Z</dcterms:created>
  <dcterms:modified xsi:type="dcterms:W3CDTF">2019-08-08T02:47:20Z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2015-02-12T00:00:00Z</vt:filetime>
  </property>
  <property fmtid="{D5CDD505-2E9C-101B-9397-08002B2CF9AE}" pid="3" name="Creator">
    <vt:lpwstr>LaTeX with Beamer class version 3.33</vt:lpwstr>
  </property>
  <property fmtid="{D5CDD505-2E9C-101B-9397-08002B2CF9AE}" pid="4" name="LastSaved">
    <vt:filetime>2015-02-12T00:00:00Z</vt:filetime>
  </property>
</Properties>
</file>